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6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30591A-EC77-4C02-B429-56AEE52AE639}">
          <p14:sldIdLst>
            <p14:sldId id="256"/>
          </p14:sldIdLst>
        </p14:section>
        <p14:section name="Раздел без заголовка" id="{49111ED3-C3F4-4D0E-B852-2B51C53017B4}">
          <p14:sldIdLst>
            <p14:sldId id="257"/>
            <p14:sldId id="258"/>
            <p14:sldId id="259"/>
            <p14:sldId id="260"/>
            <p14:sldId id="262"/>
            <p14:sldId id="261"/>
            <p14:sldId id="265"/>
            <p14:sldId id="264"/>
            <p14:sldId id="266"/>
            <p14:sldId id="267"/>
            <p14:sldId id="268"/>
            <p14:sldId id="269"/>
            <p14:sldId id="270"/>
            <p14:sldId id="271"/>
            <p14:sldId id="2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54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2F84F-1A94-496E-A1D7-F3B71374D6E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9D901-DC07-4A60-A9AC-CA92590D3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4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9D901-DC07-4A60-A9AC-CA92590D3D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5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5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93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7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8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4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67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97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2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9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7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042BE-4E9A-4DFF-B55F-36F2A637057E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E5C42-C97B-4943-8E97-0B2B68AE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63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ln.stu.cn.ua/mod/glossary/showentry.php?eid=12979&amp;displayformat=dictionary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00B0F0"/>
            </a:gs>
            <a:gs pos="67000">
              <a:srgbClr val="FFC000"/>
            </a:gs>
            <a:gs pos="83000">
              <a:srgbClr val="FFC000"/>
            </a:gs>
            <a:gs pos="100000">
              <a:srgbClr val="FFC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2247" y="26091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Методика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викладання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юридичних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дисциплін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</a:br>
            <a:r>
              <a:rPr lang="ru-RU" sz="31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Підготували</a:t>
            </a:r>
            <a:r>
              <a:rPr lang="ru-RU" sz="31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: </a:t>
            </a:r>
            <a:r>
              <a:rPr lang="ru-RU" sz="3100" b="1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ст</a:t>
            </a:r>
            <a:r>
              <a:rPr lang="ru-RU" sz="3100" b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. викладач</a:t>
            </a:r>
            <a:r>
              <a:rPr lang="ru-RU" sz="31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 Толкач А.М. </a:t>
            </a:r>
            <a:r>
              <a:rPr lang="ru-RU" sz="3100" b="1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Білошицький</a:t>
            </a:r>
            <a:r>
              <a:rPr lang="ru-RU" sz="31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 </a:t>
            </a:r>
            <a:r>
              <a:rPr lang="ru-RU" sz="31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В.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/>
            </a:r>
            <a:b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FF0000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Segoe Print" panose="02000600000000000000" pitchFamily="2" charset="0"/>
              </a:rPr>
            </a:br>
            <a:endParaRPr lang="ru-RU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262" y="365126"/>
            <a:ext cx="10902538" cy="1297420"/>
          </a:xfrm>
        </p:spPr>
        <p:txBody>
          <a:bodyPr/>
          <a:lstStyle/>
          <a:p>
            <a:r>
              <a:rPr lang="ru-RU" dirty="0" smtClean="0"/>
              <a:t>                   </a:t>
            </a:r>
            <a:r>
              <a:rPr lang="ru-RU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Мета </a:t>
            </a:r>
            <a:r>
              <a:rPr lang="ru-RU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презентац</a:t>
            </a:r>
            <a:r>
              <a:rPr lang="uk-UA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ії</a:t>
            </a:r>
            <a:r>
              <a:rPr lang="uk-UA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:</a:t>
            </a:r>
            <a:endParaRPr lang="ru-RU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262" y="1662545"/>
            <a:ext cx="9559637" cy="1864426"/>
          </a:xfrm>
        </p:spPr>
        <p:txBody>
          <a:bodyPr numCol="2">
            <a:noAutofit/>
          </a:bodyPr>
          <a:lstStyle/>
          <a:p>
            <a:endParaRPr lang="uk-UA" sz="1800" dirty="0" smtClean="0"/>
          </a:p>
          <a:p>
            <a:endParaRPr lang="uk-UA" sz="1800" dirty="0"/>
          </a:p>
          <a:p>
            <a:pPr marL="0" indent="0">
              <a:buNone/>
            </a:pPr>
            <a:endParaRPr lang="uk-UA" sz="18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581889" y="1748372"/>
            <a:ext cx="113409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sz="2800" dirty="0" err="1" smtClean="0">
                <a:latin typeface="Segoe Print" panose="02000600000000000000" pitchFamily="2" charset="0"/>
              </a:rPr>
              <a:t>Поняття</a:t>
            </a:r>
            <a:r>
              <a:rPr lang="ru-RU" sz="2800" dirty="0" smtClean="0">
                <a:latin typeface="Segoe Print" panose="02000600000000000000" pitchFamily="2" charset="0"/>
              </a:rPr>
              <a:t> про </a:t>
            </a:r>
            <a:r>
              <a:rPr lang="ru-RU" sz="2800" dirty="0" err="1" smtClean="0">
                <a:latin typeface="Segoe Print" panose="02000600000000000000" pitchFamily="2" charset="0"/>
              </a:rPr>
              <a:t>методи</a:t>
            </a:r>
            <a:r>
              <a:rPr lang="ru-RU" sz="2800" dirty="0" smtClean="0">
                <a:latin typeface="Segoe Print" panose="02000600000000000000" pitchFamily="2" charset="0"/>
              </a:rPr>
              <a:t> </a:t>
            </a:r>
            <a:r>
              <a:rPr lang="ru-RU" sz="2800" dirty="0" err="1" smtClean="0">
                <a:latin typeface="Segoe Print" panose="02000600000000000000" pitchFamily="2" charset="0"/>
              </a:rPr>
              <a:t>навчання</a:t>
            </a:r>
            <a:r>
              <a:rPr lang="ru-RU" sz="2800" dirty="0" smtClean="0">
                <a:latin typeface="Segoe Print" panose="02000600000000000000" pitchFamily="2" charset="0"/>
              </a:rPr>
              <a:t> та </a:t>
            </a:r>
            <a:r>
              <a:rPr lang="ru-RU" sz="2800" dirty="0" err="1" smtClean="0">
                <a:latin typeface="Segoe Print" panose="02000600000000000000" pitchFamily="2" charset="0"/>
              </a:rPr>
              <a:t>їх</a:t>
            </a:r>
            <a:r>
              <a:rPr lang="ru-RU" sz="2800" dirty="0" smtClean="0"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latin typeface="Segoe Print" panose="02000600000000000000" pitchFamily="2" charset="0"/>
              </a:rPr>
              <a:t>класифікація</a:t>
            </a:r>
            <a:endParaRPr lang="ru-RU" sz="2400" dirty="0" smtClean="0">
              <a:latin typeface="Segoe Print" panose="020006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Segoe Print" panose="02000600000000000000" pitchFamily="2" charset="0"/>
              </a:rPr>
              <a:t>    </a:t>
            </a:r>
            <a:r>
              <a:rPr lang="ru-RU" sz="2800" dirty="0" err="1" smtClean="0">
                <a:latin typeface="Segoe Print" panose="02000600000000000000" pitchFamily="2" charset="0"/>
              </a:rPr>
              <a:t>Вибір</a:t>
            </a:r>
            <a:r>
              <a:rPr lang="ru-RU" sz="2800" dirty="0" smtClean="0"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latin typeface="Segoe Print" panose="02000600000000000000" pitchFamily="2" charset="0"/>
              </a:rPr>
              <a:t>методів</a:t>
            </a:r>
            <a:r>
              <a:rPr lang="ru-RU" sz="2800" dirty="0" smtClean="0">
                <a:latin typeface="Segoe Print" panose="02000600000000000000" pitchFamily="2" charset="0"/>
              </a:rPr>
              <a:t> </a:t>
            </a:r>
            <a:r>
              <a:rPr lang="ru-RU" sz="2800" dirty="0" err="1" smtClean="0">
                <a:latin typeface="Segoe Print" panose="02000600000000000000" pitchFamily="2" charset="0"/>
              </a:rPr>
              <a:t>навчання</a:t>
            </a:r>
            <a:endParaRPr lang="ru-RU" sz="2400" dirty="0" smtClean="0">
              <a:latin typeface="Segoe Print" panose="020006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Segoe Print" panose="02000600000000000000" pitchFamily="2" charset="0"/>
              </a:rPr>
              <a:t>      </a:t>
            </a:r>
            <a:r>
              <a:rPr lang="ru-RU" sz="2800" dirty="0" err="1" smtClean="0">
                <a:latin typeface="Segoe Print" panose="02000600000000000000" pitchFamily="2" charset="0"/>
              </a:rPr>
              <a:t>Класифікація</a:t>
            </a:r>
            <a:r>
              <a:rPr lang="ru-RU" sz="2800" dirty="0" smtClean="0"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latin typeface="Segoe Print" panose="02000600000000000000" pitchFamily="2" charset="0"/>
              </a:rPr>
              <a:t>методів</a:t>
            </a:r>
            <a:r>
              <a:rPr lang="ru-RU" sz="2800" dirty="0" smtClean="0">
                <a:latin typeface="Segoe Print" panose="02000600000000000000" pitchFamily="2" charset="0"/>
              </a:rPr>
              <a:t> </a:t>
            </a:r>
            <a:r>
              <a:rPr lang="ru-RU" sz="2800" dirty="0" err="1" smtClean="0">
                <a:latin typeface="Segoe Print" panose="02000600000000000000" pitchFamily="2" charset="0"/>
              </a:rPr>
              <a:t>навчання</a:t>
            </a:r>
            <a:endParaRPr lang="ru-RU" sz="2400" dirty="0" smtClean="0">
              <a:latin typeface="Segoe Print" panose="020006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Segoe Print" panose="02000600000000000000" pitchFamily="2" charset="0"/>
              </a:rPr>
              <a:t>        </a:t>
            </a:r>
            <a:r>
              <a:rPr lang="ru-RU" sz="2800" dirty="0">
                <a:latin typeface="Segoe Print" panose="02000600000000000000" pitchFamily="2" charset="0"/>
              </a:rPr>
              <a:t>Характеристика </a:t>
            </a:r>
            <a:r>
              <a:rPr lang="ru-RU" sz="2800" dirty="0" err="1">
                <a:latin typeface="Segoe Print" panose="02000600000000000000" pitchFamily="2" charset="0"/>
              </a:rPr>
              <a:t>активних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методів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навчальної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роботи</a:t>
            </a:r>
            <a:endParaRPr lang="ru-RU" sz="2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5379" y="505382"/>
            <a:ext cx="5238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Поняття про методи </a:t>
            </a:r>
            <a:r>
              <a:rPr lang="uk-UA" sz="2000" b="1" i="0" strike="noStrike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навчання</a:t>
            </a:r>
            <a:r>
              <a:rPr lang="uk-UA" sz="2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600000000000000" pitchFamily="2" charset="0"/>
              </a:rPr>
              <a:t>, їхня класифікація</a:t>
            </a:r>
            <a:endParaRPr lang="ru-RU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5379" y="1491659"/>
            <a:ext cx="52385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chemeClr val="accent2"/>
                </a:solidFill>
                <a:effectLst/>
                <a:latin typeface="Segoe Print" panose="02000600000000000000" pitchFamily="2" charset="0"/>
              </a:rPr>
              <a:t>Метод </a:t>
            </a:r>
            <a:r>
              <a:rPr lang="uk-UA" sz="2000" b="1" i="1" u="none" strike="noStrike" dirty="0" smtClean="0">
                <a:solidFill>
                  <a:schemeClr val="accent2"/>
                </a:solidFill>
                <a:effectLst/>
                <a:latin typeface="Segoe Print" panose="02000600000000000000" pitchFamily="2" charset="0"/>
              </a:rPr>
              <a:t>навчання</a:t>
            </a:r>
            <a:r>
              <a:rPr lang="uk-UA" sz="2000" b="0" i="0" dirty="0" smtClean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  <a:t> – це впорядкований спосіб досягнення дидактичних цілей у системі взаємозалежних дій викладача і студентів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  <a:t>.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5379" y="2871927"/>
            <a:ext cx="523853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rgbClr val="C00000"/>
                </a:solidFill>
                <a:effectLst/>
                <a:latin typeface="Segoe Print" panose="02000600000000000000" pitchFamily="2" charset="0"/>
              </a:rPr>
              <a:t>Методи </a:t>
            </a:r>
            <a:r>
              <a:rPr lang="uk-UA" sz="2000" b="1" i="1" u="none" strike="noStrike" dirty="0" smtClean="0">
                <a:solidFill>
                  <a:srgbClr val="C00000"/>
                </a:solidFill>
                <a:effectLst/>
                <a:latin typeface="Segoe Print" panose="02000600000000000000" pitchFamily="2" charset="0"/>
              </a:rPr>
              <a:t>навчання</a:t>
            </a:r>
            <a:r>
              <a:rPr lang="uk-UA" sz="2000" b="0" i="1" dirty="0" smtClean="0">
                <a:effectLst/>
                <a:latin typeface="Segoe Print" panose="02000600000000000000" pitchFamily="2" charset="0"/>
              </a:rPr>
              <a:t> </a:t>
            </a: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– це способи спільної діяльності й спілкування викладача і студентів, що забезпечують вироблення позитивної мотивації </a:t>
            </a:r>
            <a:r>
              <a:rPr lang="uk-UA" sz="2000" b="0" i="0" u="none" strike="noStrike" dirty="0" smtClean="0">
                <a:effectLst/>
                <a:latin typeface="Segoe Print" panose="02000600000000000000" pitchFamily="2" charset="0"/>
              </a:rPr>
              <a:t>навчання</a:t>
            </a: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, оволодіння системою професійних знань, умінь і навичок, формування науково-педагогічного світогляду, розвиток пізнавальних сил, культури розумової праці майбутніх фахівців. </a:t>
            </a:r>
            <a:r>
              <a:rPr lang="ru-RU" sz="2000" dirty="0">
                <a:latin typeface="Segoe Print" panose="02000600000000000000" pitchFamily="2" charset="0"/>
              </a:rPr>
              <a:t>У </a:t>
            </a:r>
            <a:r>
              <a:rPr lang="ru-RU" sz="2000" dirty="0" err="1">
                <a:latin typeface="Segoe Print" panose="02000600000000000000" pitchFamily="2" charset="0"/>
              </a:rPr>
              <a:t>дидактиці</a:t>
            </a:r>
            <a:r>
              <a:rPr lang="ru-RU" sz="2000" dirty="0">
                <a:latin typeface="Segoe Print" panose="02000600000000000000" pitchFamily="2" charset="0"/>
              </a:rPr>
              <a:t> </a:t>
            </a:r>
            <a:r>
              <a:rPr lang="ru-RU" sz="2000" dirty="0" err="1">
                <a:latin typeface="Segoe Print" panose="02000600000000000000" pitchFamily="2" charset="0"/>
              </a:rPr>
              <a:t>має</a:t>
            </a:r>
            <a:r>
              <a:rPr lang="ru-RU" sz="2000" dirty="0">
                <a:latin typeface="Segoe Print" panose="02000600000000000000" pitchFamily="2" charset="0"/>
              </a:rPr>
              <a:t> </a:t>
            </a:r>
            <a:r>
              <a:rPr lang="ru-RU" sz="2000" dirty="0" err="1">
                <a:latin typeface="Segoe Print" panose="02000600000000000000" pitchFamily="2" charset="0"/>
              </a:rPr>
              <a:t>місце</a:t>
            </a:r>
            <a:r>
              <a:rPr lang="ru-RU" sz="2000" dirty="0">
                <a:latin typeface="Segoe Print" panose="02000600000000000000" pitchFamily="2" charset="0"/>
              </a:rPr>
              <a:t> </a:t>
            </a:r>
            <a:r>
              <a:rPr lang="ru-RU" sz="2000" dirty="0" err="1">
                <a:latin typeface="Segoe Print" panose="02000600000000000000" pitchFamily="2" charset="0"/>
              </a:rPr>
              <a:t>поняття</a:t>
            </a:r>
            <a:r>
              <a:rPr lang="ru-RU" sz="2000" dirty="0">
                <a:latin typeface="Segoe Print" panose="02000600000000000000" pitchFamily="2" charset="0"/>
              </a:rPr>
              <a:t> «</a:t>
            </a:r>
            <a:r>
              <a:rPr lang="ru-RU" sz="2000" dirty="0" err="1">
                <a:latin typeface="Segoe Print" panose="02000600000000000000" pitchFamily="2" charset="0"/>
              </a:rPr>
              <a:t>дидактичний</a:t>
            </a:r>
            <a:r>
              <a:rPr lang="ru-RU" sz="2000" dirty="0">
                <a:latin typeface="Segoe Print" panose="02000600000000000000" pitchFamily="2" charset="0"/>
              </a:rPr>
              <a:t> </a:t>
            </a:r>
            <a:r>
              <a:rPr lang="ru-RU" sz="2000" dirty="0" err="1">
                <a:latin typeface="Segoe Print" panose="02000600000000000000" pitchFamily="2" charset="0"/>
              </a:rPr>
              <a:t>прийом</a:t>
            </a:r>
            <a:r>
              <a:rPr lang="ru-RU" sz="2000" dirty="0">
                <a:latin typeface="Segoe Print" panose="02000600000000000000" pitchFamily="2" charset="0"/>
              </a:rPr>
              <a:t>»</a:t>
            </a: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 </a:t>
            </a:r>
            <a:endParaRPr lang="ru-RU" sz="2000" dirty="0">
              <a:latin typeface="Segoe Print" panose="02000600000000000000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13912" y="365125"/>
            <a:ext cx="56027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1" i="1" dirty="0" smtClean="0">
                <a:solidFill>
                  <a:srgbClr val="00B050"/>
                </a:solidFill>
                <a:effectLst/>
                <a:latin typeface="Segoe Print" panose="02000600000000000000" pitchFamily="2" charset="0"/>
              </a:rPr>
              <a:t>Прийом</a:t>
            </a:r>
            <a:r>
              <a:rPr lang="uk-UA" sz="2000" b="0" i="0" dirty="0" smtClean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  <a:t> – це елементи, складові частини методу, його деталі. Прийом не означає закінченого педагогічного результату, тому виступає як частина методу. Прийом визначає шлях реалізації методу, послідовність навчальних дій, що закріплюються в уміннях і навичках.</a:t>
            </a:r>
          </a:p>
          <a:p>
            <a:pPr>
              <a:spcAft>
                <a:spcPts val="0"/>
              </a:spcAft>
            </a:pPr>
            <a:endParaRPr lang="uk-UA" sz="2000" b="0" i="0" dirty="0" smtClean="0">
              <a:effectLst/>
              <a:latin typeface="Segoe Print" panose="02000600000000000000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13911" y="2764572"/>
            <a:ext cx="56027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0" i="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Прийоми різноманітні. Серед них можна виділити прийоми:</a:t>
            </a:r>
          </a:p>
          <a:p>
            <a:pPr>
              <a:spcAft>
                <a:spcPts val="0"/>
              </a:spcAft>
            </a:pP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· логічні (постановку навчальної проблеми, виявлення ознак досліджуваного явища, процесу; порівняння, узагальнення, доказу);</a:t>
            </a:r>
          </a:p>
          <a:p>
            <a:pPr>
              <a:spcAft>
                <a:spcPts val="0"/>
              </a:spcAft>
            </a:pP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· організаційні (запис плану, складання конспекту, відповідь на питання плану, розподіл навчальних ролей, </a:t>
            </a:r>
            <a:r>
              <a:rPr lang="uk-UA" sz="2000" b="0" i="0" u="none" strike="noStrike" dirty="0" err="1" smtClean="0">
                <a:effectLst/>
                <a:latin typeface="Segoe Print" panose="02000600000000000000" pitchFamily="2" charset="0"/>
              </a:rPr>
              <a:t>спростереження</a:t>
            </a:r>
            <a:r>
              <a:rPr lang="uk-UA" sz="2000" b="0" i="0" dirty="0" err="1" smtClean="0">
                <a:effectLst/>
                <a:latin typeface="Segoe Print" panose="02000600000000000000" pitchFamily="2" charset="0"/>
              </a:rPr>
              <a:t>за</a:t>
            </a: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 планом);</a:t>
            </a:r>
          </a:p>
          <a:p>
            <a:pPr>
              <a:spcAft>
                <a:spcPts val="0"/>
              </a:spcAft>
            </a:pP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· технічні (питання на дошці, використання таблиць, графіків, ТЗН).</a:t>
            </a:r>
            <a:endParaRPr lang="uk-UA" sz="2000" b="0" i="0" dirty="0">
              <a:effectLst/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1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38200" y="148471"/>
            <a:ext cx="4004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0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egoe Print" panose="02000600000000000000" pitchFamily="2" charset="0"/>
              </a:rPr>
              <a:t>Вибір методів </a:t>
            </a:r>
            <a:r>
              <a:rPr lang="uk-UA" sz="2400" b="1" i="0" u="sng" strike="noStrike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egoe Print" panose="02000600000000000000" pitchFamily="2" charset="0"/>
              </a:rPr>
              <a:t>навчання</a:t>
            </a:r>
            <a:endParaRPr lang="ru-RU" sz="24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77605"/>
            <a:ext cx="593766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   </a:t>
            </a:r>
            <a:r>
              <a:rPr lang="uk-UA" sz="2000" b="0" i="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Результати </a:t>
            </a:r>
            <a:r>
              <a:rPr lang="uk-UA" sz="2000" b="0" i="0" u="none" strike="noStrike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навчання</a:t>
            </a:r>
            <a:r>
              <a:rPr lang="uk-UA" sz="2000" b="0" i="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 визначаються у більшій мірі оптимальним вибором методів.</a:t>
            </a: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uk-UA" sz="2000" dirty="0">
                <a:latin typeface="Segoe Print" panose="02000600000000000000" pitchFamily="2" charset="0"/>
              </a:rPr>
              <a:t> </a:t>
            </a:r>
            <a:r>
              <a:rPr lang="uk-UA" sz="2000" dirty="0" smtClean="0">
                <a:latin typeface="Segoe Print" panose="02000600000000000000" pitchFamily="2" charset="0"/>
              </a:rPr>
              <a:t>  </a:t>
            </a:r>
            <a:r>
              <a:rPr lang="uk-UA" sz="2000" b="0" i="0" dirty="0" smtClean="0">
                <a:solidFill>
                  <a:srgbClr val="00B0F0"/>
                </a:solidFill>
                <a:effectLst/>
                <a:latin typeface="Segoe Print" panose="02000600000000000000" pitchFamily="2" charset="0"/>
              </a:rPr>
              <a:t>Вибір методів визначається:</a:t>
            </a:r>
          </a:p>
          <a:p>
            <a:pPr>
              <a:spcAft>
                <a:spcPts val="0"/>
              </a:spcAft>
            </a:pPr>
            <a:r>
              <a:rPr lang="uk-UA" sz="2000" b="0" i="0" dirty="0" smtClean="0">
                <a:effectLst/>
                <a:latin typeface="Segoe Print" panose="02000600000000000000" pitchFamily="2" charset="0"/>
              </a:rPr>
              <a:t>· </a:t>
            </a: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дидактичними цілями і структурою навчального процесу;</a:t>
            </a:r>
          </a:p>
          <a:p>
            <a:pPr>
              <a:spcAft>
                <a:spcPts val="0"/>
              </a:spcAft>
            </a:pP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· специфікою досліджуваного курсу, змістом теми конкретного заняття;</a:t>
            </a:r>
          </a:p>
          <a:p>
            <a:pPr>
              <a:spcAft>
                <a:spcPts val="0"/>
              </a:spcAft>
            </a:pP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· індивідуальними особливостями, можливостями й здібностями студентів;</a:t>
            </a:r>
          </a:p>
          <a:p>
            <a:pPr>
              <a:spcAft>
                <a:spcPts val="0"/>
              </a:spcAft>
            </a:pP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· рівнем підготовленості  й  досвідом  пізнавальної діяльності студентів, складом групи, її настроєм і відношенням до навчальної роботи і майбутньої професійної праці; матеріально-методичним забезпеченням вузівського процесу в цілому і кожної дисципліни, передбаченої навчальним планом факультету;</a:t>
            </a:r>
          </a:p>
          <a:p>
            <a:pPr>
              <a:spcAft>
                <a:spcPts val="0"/>
              </a:spcAft>
            </a:pP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· рівнем </a:t>
            </a:r>
            <a:r>
              <a:rPr lang="uk-UA" sz="2000" i="0" u="none" strike="noStrik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професіоналізму</a:t>
            </a:r>
            <a:r>
              <a:rPr lang="uk-UA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викладача.</a:t>
            </a:r>
            <a:endParaRPr lang="uk-UA" sz="2000" i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03489" y="148471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Правильний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 </a:t>
            </a:r>
            <a:r>
              <a:rPr lang="ru-RU" sz="2000" b="0" i="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вибір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 </a:t>
            </a:r>
            <a:r>
              <a:rPr lang="ru-RU" sz="2000" b="0" i="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методів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 </a:t>
            </a:r>
            <a:r>
              <a:rPr lang="ru-RU" sz="2000" b="0" i="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Segoe Print" panose="02000600000000000000" pitchFamily="2" charset="0"/>
              </a:rPr>
              <a:t>навчання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b="0" i="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 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стимулює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пізнавальну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активність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,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самостійність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,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ініціативність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студентів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у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рішенні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пізнавальних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задач,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сприяє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розвитку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розумових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сил і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професійних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властивостей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і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якостей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особистості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,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творчого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потенціалу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й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готовності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студентів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до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нестандартної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діяльності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,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вихованню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стійкого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інтересу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до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обраної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професії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й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бажання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займатися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педагогічною</a:t>
            </a:r>
            <a:r>
              <a:rPr lang="ru-RU" sz="2000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 </a:t>
            </a:r>
            <a:r>
              <a:rPr lang="ru-RU" sz="2000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роботою</a:t>
            </a:r>
            <a:r>
              <a:rPr lang="ru-RU" sz="2000" b="0" i="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.</a:t>
            </a:r>
            <a:endParaRPr lang="ru-RU" sz="2000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78913" y="3801537"/>
            <a:ext cx="5913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b="0" i="0" dirty="0" smtClean="0">
                <a:solidFill>
                  <a:srgbClr val="002060"/>
                </a:solidFill>
                <a:effectLst/>
                <a:latin typeface="Segoe Print" panose="02000600000000000000" pitchFamily="2" charset="0"/>
              </a:rPr>
              <a:t>Методи повинні допомагати виявленню того загального, що властиво діяльності викладача будь-якої вузівської дисципліни в організації навчального процесу:</a:t>
            </a:r>
          </a:p>
        </p:txBody>
      </p:sp>
    </p:spTree>
    <p:extLst>
      <p:ext uri="{BB962C8B-B14F-4D97-AF65-F5344CB8AC3E}">
        <p14:creationId xmlns:p14="http://schemas.microsoft.com/office/powerpoint/2010/main" val="92395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805" y="330371"/>
            <a:ext cx="6340390" cy="7498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8200" y="1332202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FFC000"/>
                </a:solidFill>
                <a:latin typeface="Segoe Print" panose="02000600000000000000" pitchFamily="2" charset="0"/>
              </a:rPr>
              <a:t>Єдиної класифікації методів навчання не існує, тому на практиці виділяють наступні:</a:t>
            </a:r>
            <a:endParaRPr lang="ru-RU" sz="2000" dirty="0">
              <a:solidFill>
                <a:srgbClr val="FFC0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37256" y="2101605"/>
            <a:ext cx="3179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Segoe Print" panose="02000600000000000000" pitchFamily="2" charset="0"/>
              </a:rPr>
              <a:t>По </a:t>
            </a:r>
            <a:r>
              <a:rPr lang="ru-RU" sz="2400" dirty="0" err="1">
                <a:solidFill>
                  <a:srgbClr val="FF0000"/>
                </a:solidFill>
                <a:latin typeface="Segoe Print" panose="02000600000000000000" pitchFamily="2" charset="0"/>
              </a:rPr>
              <a:t>джерелу</a:t>
            </a:r>
            <a:r>
              <a:rPr lang="ru-RU" sz="24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знань</a:t>
            </a:r>
            <a:r>
              <a:rPr lang="ru-RU" sz="20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: </a:t>
            </a:r>
            <a:endParaRPr lang="ru-RU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3400" y="2877909"/>
            <a:ext cx="2241706" cy="224676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i="1" u="sng" dirty="0" err="1">
                <a:solidFill>
                  <a:srgbClr val="FFFF00"/>
                </a:solidFill>
                <a:latin typeface="Segoe Print" panose="02000600000000000000" pitchFamily="2" charset="0"/>
              </a:rPr>
              <a:t>Словесні</a:t>
            </a:r>
            <a:r>
              <a:rPr lang="ru-RU" sz="2800" i="1" u="sng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:</a:t>
            </a:r>
            <a:r>
              <a:rPr lang="ru-RU" sz="2800" i="1" dirty="0" smtClean="0">
                <a:solidFill>
                  <a:srgbClr val="000000"/>
                </a:solidFill>
                <a:latin typeface="Segoe Print" panose="02000600000000000000" pitchFamily="2" charset="0"/>
              </a:rPr>
              <a:t>         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пояснення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бесіда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дискусія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діалог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  <a:endParaRPr lang="ru-RU" sz="28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37257" y="2877908"/>
            <a:ext cx="2923426" cy="13849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i="1" u="sng" dirty="0" err="1">
                <a:solidFill>
                  <a:srgbClr val="FFFF00"/>
                </a:solidFill>
                <a:latin typeface="Segoe Print" panose="02000600000000000000" pitchFamily="2" charset="0"/>
              </a:rPr>
              <a:t>Наочні</a:t>
            </a:r>
            <a:r>
              <a:rPr lang="ru-RU" sz="2800" i="1" u="sng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:</a:t>
            </a:r>
            <a:r>
              <a:rPr lang="ru-RU" sz="2800" i="1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демонстрація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ілюстрація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  <a:endParaRPr lang="ru-RU" sz="28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54588" y="2877908"/>
            <a:ext cx="3776352" cy="224676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i="1" u="sng" dirty="0" err="1">
                <a:solidFill>
                  <a:srgbClr val="FFFF00"/>
                </a:solidFill>
                <a:latin typeface="Segoe Print" panose="02000600000000000000" pitchFamily="2" charset="0"/>
              </a:rPr>
              <a:t>Практичні</a:t>
            </a:r>
            <a:r>
              <a:rPr lang="ru-RU" sz="2800" i="1" u="sng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:</a:t>
            </a:r>
            <a:r>
              <a:rPr lang="ru-RU" sz="2800" i="1" u="sng" dirty="0" smtClean="0">
                <a:solidFill>
                  <a:srgbClr val="000000"/>
                </a:solidFill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задач,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лабораторна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робота,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дидактичні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ігри</a:t>
            </a:r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  <a:endParaRPr lang="ru-RU" sz="28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2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87454" y="182148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02659" y="414766"/>
            <a:ext cx="7669087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За характером пізнавальної діяльності</a:t>
            </a:r>
            <a:r>
              <a:rPr lang="uk-UA" b="1" u="sng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</a:rPr>
              <a:t>:</a:t>
            </a:r>
            <a:endParaRPr lang="ru-RU" b="1" u="sng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006154"/>
            <a:ext cx="3412569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Пояснювально</a:t>
            </a:r>
            <a:r>
              <a:rPr lang="uk-UA" sz="2000" b="1" dirty="0">
                <a:solidFill>
                  <a:srgbClr val="FF0000"/>
                </a:solidFill>
                <a:latin typeface="Segoe Print" panose="02000600000000000000" pitchFamily="2" charset="0"/>
              </a:rPr>
              <a:t>-ілюстративний</a:t>
            </a:r>
            <a:r>
              <a:rPr lang="uk-UA" sz="2000" dirty="0">
                <a:solidFill>
                  <a:srgbClr val="FF0000"/>
                </a:solidFill>
                <a:latin typeface="Segoe Print" panose="02000600000000000000" pitchFamily="2" charset="0"/>
              </a:rPr>
              <a:t> </a:t>
            </a:r>
            <a:r>
              <a:rPr lang="uk-UA" sz="2000" b="1" dirty="0">
                <a:solidFill>
                  <a:srgbClr val="FF0000"/>
                </a:solidFill>
                <a:latin typeface="Segoe Print" panose="02000600000000000000" pitchFamily="2" charset="0"/>
              </a:rPr>
              <a:t>метод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uk-UA" sz="2000" dirty="0">
                <a:solidFill>
                  <a:srgbClr val="000000"/>
                </a:solidFill>
                <a:latin typeface="Segoe Print" panose="02000600000000000000" pitchFamily="2" charset="0"/>
              </a:rPr>
              <a:t>полягає в тому, що викладач повідомляє знання, а студенти сприймають, усвідомлюють,  засвоюють і запам'ятовують їх.</a:t>
            </a:r>
            <a:endParaRPr lang="ru-RU" sz="2000" dirty="0">
              <a:latin typeface="Segoe Print" panose="020006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2569" y="2004157"/>
            <a:ext cx="2857602" cy="44012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Проблемний виклад</a:t>
            </a:r>
            <a:r>
              <a:rPr lang="uk-UA" sz="2000" b="1" dirty="0">
                <a:solidFill>
                  <a:srgbClr val="000000"/>
                </a:solidFill>
                <a:latin typeface="Segoe Print" panose="02000600000000000000" pitchFamily="2" charset="0"/>
              </a:rPr>
              <a:t> </a:t>
            </a:r>
            <a:r>
              <a:rPr lang="uk-UA" sz="2000" dirty="0">
                <a:solidFill>
                  <a:srgbClr val="0070C0"/>
                </a:solidFill>
                <a:latin typeface="Segoe Print" panose="02000600000000000000" pitchFamily="2" charset="0"/>
              </a:rPr>
              <a:t>полягає в тому, що викладач формулює проблему, створює проблемну ситуацію й показує шлях виходу з неї, способи рішення проблеми, а студенти засвоюють логіку рішення навчальної проблеми.</a:t>
            </a:r>
            <a:endParaRPr lang="ru-RU" sz="2000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70171" y="2004157"/>
            <a:ext cx="2860237" cy="470898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  <a:latin typeface="Segoe Print" panose="02000600000000000000" pitchFamily="2" charset="0"/>
              </a:rPr>
              <a:t>Частково-пошуковий</a:t>
            </a:r>
            <a:r>
              <a:rPr lang="uk-UA" sz="2000" dirty="0">
                <a:solidFill>
                  <a:srgbClr val="7030A0"/>
                </a:solidFill>
                <a:latin typeface="Segoe Print" panose="02000600000000000000" pitchFamily="2" charset="0"/>
              </a:rPr>
              <a:t> </a:t>
            </a:r>
            <a:r>
              <a:rPr lang="uk-UA" sz="2000" b="1" dirty="0">
                <a:solidFill>
                  <a:srgbClr val="7030A0"/>
                </a:solidFill>
                <a:latin typeface="Segoe Print" panose="02000600000000000000" pitchFamily="2" charset="0"/>
              </a:rPr>
              <a:t>метод</a:t>
            </a:r>
            <a:r>
              <a:rPr lang="uk-UA" sz="2000" dirty="0">
                <a:solidFill>
                  <a:srgbClr val="000000"/>
                </a:solidFill>
                <a:latin typeface="Segoe Print" panose="02000600000000000000" pitchFamily="2" charset="0"/>
              </a:rPr>
              <a:t> </a:t>
            </a:r>
            <a:r>
              <a:rPr lang="uk-UA" sz="2000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включає студентів у часткове рішення навчальної проблеми, поставленої викладачем, на окремих її етапах відповідно до  досвіду пізнавальної діяльності й обсягом раніше отриманих знань.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30408" y="2004157"/>
            <a:ext cx="2921068" cy="37856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C00000"/>
                </a:solidFill>
                <a:latin typeface="Segoe Print" panose="02000600000000000000" pitchFamily="2" charset="0"/>
              </a:rPr>
              <a:t>Дослідницький метод</a:t>
            </a:r>
            <a:r>
              <a:rPr lang="uk-UA" sz="2000" dirty="0">
                <a:solidFill>
                  <a:srgbClr val="000000"/>
                </a:solidFill>
                <a:latin typeface="Segoe Print" panose="02000600000000000000" pitchFamily="2" charset="0"/>
              </a:rPr>
              <a:t> </a:t>
            </a:r>
            <a:r>
              <a:rPr lang="uk-UA" sz="2000" dirty="0">
                <a:solidFill>
                  <a:schemeClr val="bg1"/>
                </a:solidFill>
                <a:latin typeface="Segoe Print" panose="02000600000000000000" pitchFamily="2" charset="0"/>
              </a:rPr>
              <a:t>припускає</a:t>
            </a:r>
            <a:r>
              <a:rPr lang="uk-UA" sz="2000" dirty="0">
                <a:solidFill>
                  <a:srgbClr val="000000"/>
                </a:solidFill>
                <a:latin typeface="Segoe Print" panose="02000600000000000000" pitchFamily="2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Segoe Print" panose="02000600000000000000" pitchFamily="2" charset="0"/>
              </a:rPr>
              <a:t>самостійне формулювання навчальної проблеми студентами, створення проблемної ситуації й пошук самостійного її рішення.</a:t>
            </a:r>
            <a:endParaRPr lang="ru-RU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921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28732" y="362114"/>
            <a:ext cx="6734536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egoe Print" panose="02000600000000000000" pitchFamily="2" charset="0"/>
              </a:rPr>
              <a:t>За місцем в структурі діяльності</a:t>
            </a:r>
            <a:endParaRPr lang="ru-RU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5145" y="1690688"/>
            <a:ext cx="3456216" cy="3785652"/>
          </a:xfrm>
          <a:prstGeom prst="rect">
            <a:avLst/>
          </a:prstGeom>
          <a:solidFill>
            <a:srgbClr val="009A54"/>
          </a:solidFill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Методи організації й здійснення навчальної діяльності</a:t>
            </a:r>
            <a:r>
              <a:rPr lang="uk-UA" sz="2000" dirty="0">
                <a:solidFill>
                  <a:schemeClr val="bg1"/>
                </a:solidFill>
                <a:latin typeface="Segoe Print" panose="02000600000000000000" pitchFamily="2" charset="0"/>
              </a:rPr>
              <a:t>, що поєднує словесні, наочні і практичні методи; репродуктивні й проблемно-пошукові; методи навчальної роботи під керівництвом викладача й методи самостійної роботи студентів;</a:t>
            </a:r>
            <a:endParaRPr lang="ru-RU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44636" y="1690688"/>
            <a:ext cx="3269673" cy="470898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Методи стимулювання й мотивації навчальної роботи</a:t>
            </a:r>
            <a:r>
              <a:rPr lang="uk-UA" sz="2000" dirty="0">
                <a:solidFill>
                  <a:schemeClr val="bg1"/>
                </a:solidFill>
                <a:latin typeface="Segoe Print" panose="02000600000000000000" pitchFamily="2" charset="0"/>
              </a:rPr>
              <a:t>, що об'єднали в собі пізнавальні ігри, навчальні дискусії, педагогічні й психологічні замальовки, моделювання рольових ситуацій, створення ситуацій успіху в навчальній роботі, пред'явлення вимог і метод заохочення;</a:t>
            </a:r>
            <a:endParaRPr lang="ru-RU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89478" y="1690688"/>
            <a:ext cx="3316368" cy="37856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C000"/>
                </a:solidFill>
                <a:latin typeface="Segoe Print" panose="02000600000000000000" pitchFamily="2" charset="0"/>
              </a:rPr>
              <a:t>Методи контролю й самоконтролю за навчальною діяльністю</a:t>
            </a:r>
            <a:r>
              <a:rPr lang="uk-UA" sz="2000" dirty="0">
                <a:solidFill>
                  <a:schemeClr val="bg1"/>
                </a:solidFill>
                <a:latin typeface="Segoe Print" panose="02000600000000000000" pitchFamily="2" charset="0"/>
              </a:rPr>
              <a:t>: методи усного, письмового, лабораторного контролю; індивідуального й фронтального, тематичного і систематичного контролю.</a:t>
            </a:r>
            <a:endParaRPr lang="ru-RU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" y="890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66651" y="326996"/>
            <a:ext cx="9987149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Характеристика </a:t>
            </a:r>
            <a:r>
              <a:rPr lang="ru-RU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активних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методів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навчальної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роботи</a:t>
            </a:r>
            <a:endParaRPr lang="ru-RU" sz="2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6656" y="1690688"/>
            <a:ext cx="5194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Виділяють наступні методи: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6656" y="2418175"/>
            <a:ext cx="1069714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dirty="0" smtClean="0">
                <a:solidFill>
                  <a:srgbClr val="000000"/>
                </a:solidFill>
                <a:latin typeface="Segoe Print" panose="02000600000000000000" pitchFamily="2" charset="0"/>
              </a:rPr>
              <a:t>     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Метод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моделювання професійних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ситуацій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Метод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рішення педагогічних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завдань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Метод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програвання рольових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ситуацій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Педагогічні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й психологічні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замальовки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  Дискусія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як метод 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навчання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    Метод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педагогічної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гри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      Метод </a:t>
            </a:r>
            <a:r>
              <a:rPr lang="uk-UA" sz="2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індивідуальних </a:t>
            </a:r>
            <a:r>
              <a:rPr lang="uk-UA" sz="2400" b="1" i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завдань</a:t>
            </a:r>
          </a:p>
          <a:p>
            <a:endParaRPr lang="uk-UA" b="1" i="1" dirty="0" smtClean="0"/>
          </a:p>
          <a:p>
            <a:endParaRPr lang="uk-UA" b="1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64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04209" y="365125"/>
            <a:ext cx="718978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Метод моделювання професійних ситуацій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880" y="1205346"/>
            <a:ext cx="78495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dirty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Цей метод припускає використання таких завдань, основу яких становить моделювання професійних ситуацій і пошук оптимального рішення педагогічної проблеми, що має в них місце, коли у студентів загострюється професійний інтерес, актуалізуються наявні знання, формуються навички педагогічного аналізу й узагальнення, розвиваються педагогічні здатності й професійні установки.</a:t>
            </a:r>
          </a:p>
          <a:p>
            <a:pPr>
              <a:spcAft>
                <a:spcPts val="0"/>
              </a:spcAft>
            </a:pPr>
            <a:r>
              <a:rPr lang="uk-UA" sz="2000" dirty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egoe Print" panose="02000600000000000000" pitchFamily="2" charset="0"/>
              </a:rPr>
              <a:t>Метод моделювання професійних ситуацій поєднує в собі: ситуації-ілюстрації, ситуації-вправи, ситуації-оцінки, ситуації-проблеми.</a:t>
            </a:r>
            <a:endParaRPr lang="uk-UA" sz="2000" i="0" dirty="0">
              <a:ln w="0"/>
              <a:solidFill>
                <a:schemeClr val="tx2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3346" y="4588218"/>
            <a:ext cx="761955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uk-UA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Дотримання названих умов допоможе викладачеві домогтися ефективності </a:t>
            </a:r>
            <a:r>
              <a:rPr lang="uk-UA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навчання, </a:t>
            </a:r>
            <a:r>
              <a:rPr lang="uk-UA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підвищити престижність навчальних дисциплін в очах студентів, перетворити досліджувані теоретичні положення в інструмент практичних дій майбутніх педагогів, забезпечуючи їм тим самим необхідний </a:t>
            </a:r>
            <a:r>
              <a:rPr lang="uk-UA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рівень професіоналізму.</a:t>
            </a:r>
            <a:endParaRPr lang="uk-UA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egoe Print" panose="02000600000000000000" pitchFamily="2" charset="0"/>
            </a:endParaRPr>
          </a:p>
          <a:p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37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85263" y="330472"/>
            <a:ext cx="702147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8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Segoe Print" panose="02000600000000000000" pitchFamily="2" charset="0"/>
              </a:rPr>
              <a:t>Метод рішення педагогічних завдань</a:t>
            </a:r>
            <a:endParaRPr lang="ru-RU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6499" y="1395964"/>
            <a:ext cx="9714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C000"/>
                </a:solidFill>
                <a:latin typeface="Segoe Print" panose="02000600000000000000" pitchFamily="2" charset="0"/>
              </a:rPr>
              <a:t>Педагогічні задачі</a:t>
            </a:r>
            <a:r>
              <a:rPr lang="uk-UA" sz="2000" dirty="0">
                <a:solidFill>
                  <a:srgbClr val="FFC000"/>
                </a:solidFill>
                <a:latin typeface="Segoe Print" panose="02000600000000000000" pitchFamily="2" charset="0"/>
              </a:rPr>
              <a:t> – це результат усвідомлення студентом у педагогічній ситуації необхідності виконання професійних дій і прийняття їх до виконання.</a:t>
            </a:r>
            <a:endParaRPr lang="ru-RU" sz="2000" dirty="0">
              <a:solidFill>
                <a:srgbClr val="FFC0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664" y="2479096"/>
            <a:ext cx="104042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Ціль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педагогічної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задачі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– </a:t>
            </a:r>
            <a:r>
              <a:rPr lang="ru-RU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навчання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 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методиці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навчальних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проблем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професійної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спрямованості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що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постійно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виникають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перед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вчителем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-практиком у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його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діяльності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розвиток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професійних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якостей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що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забезпечують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 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результативність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 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дій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  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майбутніх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педагогів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26828" y="3787174"/>
            <a:ext cx="105045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Пошук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способу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педагогічного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завдання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сприяє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перемиканню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основної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уваги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процесі</a:t>
            </a:r>
            <a:r>
              <a:rPr lang="ru-RU" sz="2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навчання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 й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освоєння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знань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їхнє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практичне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використання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. У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подібних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ситуаціях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недолік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знань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умінь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відразу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стає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очевидним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для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викликає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в них потребу в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самоосвіті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10747" y="5168836"/>
            <a:ext cx="98981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Педагогічні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завдання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створюють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умови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у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яких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студенти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проходять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школу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професійного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росту,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накопичуючи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досвід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професійно-педагогічного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поводження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69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44845" y="363151"/>
            <a:ext cx="7545655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Метод програвання рольових ситуацій</a:t>
            </a:r>
            <a:endParaRPr lang="ru-RU" sz="28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9" y="1414124"/>
            <a:ext cx="1188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</a:rPr>
              <a:t>Рольові ситуації «студент – вчитель», «група – клас» дозволяють придбати майбутньому вчителеві досвід поводження в обстановці, близької до педагогічної діяльності.   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</a:rPr>
              <a:t>Мета їх - виявлення характеру педагогічних дій студентів у запропонованих ситуаціях-вправах. В основу рольових ситуацій покладений принцип рольової перспективи, що забезпечує кожному студентові можливість виявити себе в новій, складній і відповідальній ролі. </a:t>
            </a:r>
            <a:endParaRPr lang="uk-UA" b="0" i="0" dirty="0">
              <a:solidFill>
                <a:srgbClr val="FFFF00"/>
              </a:solidFill>
              <a:effectLst/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877" y="3177631"/>
            <a:ext cx="1188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Виконуючи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вправи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–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ситуації-вправи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студенти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переконуються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в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існуванні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з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між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результативністю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дій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учителі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й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рівнем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його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педагогічної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етики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 й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техніки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6878" y="4628021"/>
            <a:ext cx="12085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Рольові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ситуації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використаються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в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системі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з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іншими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методами </a:t>
            </a:r>
            <a:r>
              <a:rPr lang="ru-RU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навчання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забезпечуючи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цілісне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включення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в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навчальний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процес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всіх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сфер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особистості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студентів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: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емоційної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інтелектуальної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поведінкової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.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6876" y="3886079"/>
            <a:ext cx="116660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Цей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метод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корисний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для тих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у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яких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низький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рівень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пізнавальної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діяльності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малий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досвід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педагогічної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роботи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876" y="5618819"/>
            <a:ext cx="11887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Рольова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ситуація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завершується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обговоренням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аналізом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і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самоаналізом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її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ходу й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пошуку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оптимальних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рішень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.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Всі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учасники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повинні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висловити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свою думку,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наскільки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їм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імпонувала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роль,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які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труднощі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вони пережили.</a:t>
            </a:r>
          </a:p>
        </p:txBody>
      </p:sp>
    </p:spTree>
    <p:extLst>
      <p:ext uri="{BB962C8B-B14F-4D97-AF65-F5344CB8AC3E}">
        <p14:creationId xmlns:p14="http://schemas.microsoft.com/office/powerpoint/2010/main" val="356440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00132" y="352697"/>
            <a:ext cx="7202613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Педагогічні й психологічні замальовки</a:t>
            </a:r>
            <a:endParaRPr lang="ru-RU" sz="2800" dirty="0">
              <a:solidFill>
                <a:schemeClr val="accent4">
                  <a:lumMod val="60000"/>
                  <a:lumOff val="4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307572"/>
            <a:ext cx="62487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Педагогічні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замальовки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це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словесні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описи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педагогічних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ситуацій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конфліктів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дій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виділення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вираження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в них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істотного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. На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заняттях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можна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використати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замальовки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по </a:t>
            </a:r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окремих</a:t>
            </a:r>
            <a:r>
              <a:rPr lang="ru-RU" sz="2000" dirty="0">
                <a:solidFill>
                  <a:srgbClr val="FF0000"/>
                </a:solidFill>
                <a:latin typeface="Segoe Print" panose="02000600000000000000" pitchFamily="2" charset="0"/>
              </a:rPr>
              <a:t> темах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008126"/>
            <a:ext cx="62487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Педагогічні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замальовки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сприяють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самопізнанню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взаєморозумінню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прояву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внутрішнього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, сугубо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особистого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індивідуального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осмисленні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педагогічного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процесу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. Вони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розвивають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педагогічне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  <a:hlinkClick r:id="rId3" tooltip="Термінологічний словник: СПОСТЕРЕЖЕННЯ"/>
              </a:rPr>
              <a:t>спостереження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 й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уяву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майбутнього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92D050"/>
                </a:solidFill>
                <a:latin typeface="Segoe Print" panose="02000600000000000000" pitchFamily="2" charset="0"/>
              </a:rPr>
              <a:t>вчителя</a:t>
            </a:r>
            <a:r>
              <a:rPr lang="ru-RU" sz="2000" dirty="0">
                <a:solidFill>
                  <a:srgbClr val="92D050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48719" y="390075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Психологічні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замальовки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-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це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вміння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передавати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настрій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почуття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атмосферу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взаємодії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вчителі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учнів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у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певній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ситуації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48719" y="208605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Аналіз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педагогічних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замальовок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закріплює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уміння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виразити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свої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почуття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враження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брати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на себе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відповідальність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самостійного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C000"/>
                </a:solidFill>
                <a:latin typeface="Segoe Print" panose="02000600000000000000" pitchFamily="2" charset="0"/>
              </a:rPr>
              <a:t>педагогічних</a:t>
            </a:r>
            <a:r>
              <a:rPr lang="ru-RU" sz="2000" dirty="0">
                <a:solidFill>
                  <a:srgbClr val="FFC000"/>
                </a:solidFill>
                <a:latin typeface="Segoe Print" panose="02000600000000000000" pitchFamily="2" charset="0"/>
              </a:rPr>
              <a:t> проблем.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4538" y="5254895"/>
            <a:ext cx="11340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Такий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алгоритм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психологічної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замальовки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вчить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студентів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педагогічному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аналізу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розвиває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в них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уміння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проникати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у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внутрішній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мир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людини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розуміти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його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настільки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наскільки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можливо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закріплює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вміння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передбачати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прогнозувати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події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шкільного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життя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2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4"/>
            <a:ext cx="12192000" cy="68649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71553" y="388811"/>
            <a:ext cx="552266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chemeClr val="bg1"/>
                </a:solidFill>
                <a:latin typeface="Segoe Print" panose="02000600000000000000" pitchFamily="2" charset="0"/>
              </a:rPr>
              <a:t>Дискусія як метод </a:t>
            </a:r>
            <a:r>
              <a:rPr lang="uk-UA" sz="2800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навчання</a:t>
            </a:r>
            <a:endParaRPr lang="ru-RU" sz="28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886" y="1341353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solidFill>
                  <a:srgbClr val="FF0000"/>
                </a:solidFill>
                <a:latin typeface="Segoe Print" panose="02000600000000000000" pitchFamily="2" charset="0"/>
              </a:rPr>
              <a:t>Дискусія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-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це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публічне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з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якогось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питання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проблеми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з метою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пошуку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правильного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.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Дискусія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озброює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студентів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уміннями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із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правильність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своїх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суджень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по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розглянутому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питанню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відкидати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помилкові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думки,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погоджуватися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з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більше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переконливими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аргументованими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доводами.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146826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Дискусія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може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бути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використана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лекції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, на </a:t>
            </a:r>
            <a:r>
              <a:rPr lang="ru-RU" sz="2000" dirty="0" err="1" smtClean="0">
                <a:solidFill>
                  <a:srgbClr val="FFFF00"/>
                </a:solidFill>
                <a:latin typeface="Segoe Print" panose="02000600000000000000" pitchFamily="2" charset="0"/>
              </a:rPr>
              <a:t>семінарському</a:t>
            </a:r>
            <a:r>
              <a:rPr lang="ru-RU" sz="2000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або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лабораторно-практичному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заняттях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для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пожвавлення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розмови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залучення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уваги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додання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більшої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гостроти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обговорюваній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Segoe Print" panose="02000600000000000000" pitchFamily="2" charset="0"/>
              </a:rPr>
              <a:t>проблемі</a:t>
            </a:r>
            <a:r>
              <a:rPr lang="ru-RU" sz="2000" dirty="0">
                <a:solidFill>
                  <a:srgbClr val="FFFF00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6886" y="393428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Мета </a:t>
            </a:r>
            <a:r>
              <a:rPr lang="ru-RU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дискусії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- при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зіставленні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суперечливих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суджень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прийти до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єдиної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думки,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знайти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загальне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рішення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установити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істину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Результативність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її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залежить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від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володіння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студентами методикою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організації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проведення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від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уміння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викладача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ході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її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враховувати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інтереси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особливості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студентської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Print" panose="02000600000000000000" pitchFamily="2" charset="0"/>
              </a:rPr>
              <a:t>аудиторії</a:t>
            </a:r>
            <a:r>
              <a:rPr lang="ru-RU" sz="2000" dirty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27557" y="3352844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У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процесі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дискусії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формуються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педагогічні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переконання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розвиваються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навички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системного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аналізу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педагогічних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фактів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явищ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різних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точок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зору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.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Студенти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результаті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зіткнень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думок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переконуються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в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складності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педагогічних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проблем,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їх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багатоаспектності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необхідності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комплексного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використання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знань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отриманих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на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заняттях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по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педагогічним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дисциплінам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й у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процесі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Segoe Print" panose="02000600000000000000" pitchFamily="2" charset="0"/>
              </a:rPr>
              <a:t>самоосвіти</a:t>
            </a:r>
            <a:r>
              <a:rPr lang="ru-RU" sz="2000" dirty="0">
                <a:solidFill>
                  <a:srgbClr val="00B0F0"/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5817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9" y="0"/>
            <a:ext cx="1219577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7893" y="348138"/>
            <a:ext cx="4572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rgbClr val="00B0F0"/>
                </a:solidFill>
                <a:latin typeface="Segoe Print" panose="02000600000000000000" pitchFamily="2" charset="0"/>
              </a:rPr>
              <a:t>Метод педагогічної гри</a:t>
            </a:r>
            <a:endParaRPr lang="ru-RU" sz="2800" dirty="0">
              <a:solidFill>
                <a:srgbClr val="00B0F0"/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09" y="1163836"/>
            <a:ext cx="12054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C000"/>
                </a:solidFill>
                <a:latin typeface="Segoe Print" panose="02000600000000000000" pitchFamily="2" charset="0"/>
              </a:rPr>
              <a:t>Педагогічна</a:t>
            </a:r>
            <a:r>
              <a:rPr lang="ru-RU" dirty="0">
                <a:solidFill>
                  <a:srgbClr val="FFC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C000"/>
                </a:solidFill>
                <a:latin typeface="Segoe Print" panose="02000600000000000000" pitchFamily="2" charset="0"/>
              </a:rPr>
              <a:t>гра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-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це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імітація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педагогічної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діяльності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в тих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інших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штучно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створених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ситуаціях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моделюють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навчально-виховний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процес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на </a:t>
            </a:r>
            <a:r>
              <a:rPr lang="ru-RU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семінарі</a:t>
            </a:r>
            <a:r>
              <a:rPr lang="ru-RU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лабораторно-практичному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занятті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Учасники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гри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виконують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певні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ролі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учителі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учня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батька,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представника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громадськості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й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ін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.,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виступають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як 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глядачі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судді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оцінюють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дії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Print" panose="02000600000000000000" pitchFamily="2" charset="0"/>
              </a:rPr>
              <a:t>граючих</a:t>
            </a:r>
            <a:r>
              <a:rPr lang="ru-RU" dirty="0">
                <a:solidFill>
                  <a:schemeClr val="bg1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209" y="2468783"/>
            <a:ext cx="112912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Використання педагогічних ігор у навчальному закладі дозволяє успішно вирішувати викладачеві не тільки пізнавальні, але й виховні завдання, а саме: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·</a:t>
            </a:r>
            <a:r>
              <a:rPr lang="uk-UA" sz="800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формувати педагогічний світогляд студентів;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·</a:t>
            </a:r>
            <a:r>
              <a:rPr lang="uk-UA" sz="800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розвивати в них педагогічне мислення й уява;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·</a:t>
            </a:r>
            <a:r>
              <a:rPr lang="uk-UA" sz="800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виробляти соціально коштовні якості, професійні звички й норми поводження;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·</a:t>
            </a:r>
            <a:r>
              <a:rPr lang="uk-UA" sz="800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удосконалювати організаторські й комунікативні здатності, навчати управляти всіма видами діяльності школярів;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·</a:t>
            </a:r>
            <a:r>
              <a:rPr lang="uk-UA" sz="800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враховувати стійкий інтерес до професії в єдності з активізацією пізнавальної діяльності, прагнення й готовність </a:t>
            </a:r>
            <a:r>
              <a:rPr lang="uk-UA" dirty="0" err="1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відповідально</a:t>
            </a:r>
            <a:r>
              <a:rPr lang="uk-UA" dirty="0">
                <a:solidFill>
                  <a:srgbClr val="FFFF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виконувати свої професійні обов'язки.</a:t>
            </a:r>
            <a:endParaRPr lang="uk-UA" b="0" i="0" dirty="0">
              <a:solidFill>
                <a:srgbClr val="FFFF00"/>
              </a:solidFill>
              <a:effectLst/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209" y="5109816"/>
            <a:ext cx="11704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Достоїнство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ігрових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методів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полягає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в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тім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що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досліджуваний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матеріал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робиться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особистісно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значимим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для студента,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формується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відношення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до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досліджуваного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матеріалу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;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гра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стимулює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творче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мислення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;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створює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підвищену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мотивацію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до </a:t>
            </a:r>
            <a:r>
              <a:rPr lang="ru-RU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навчання</a:t>
            </a:r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;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формує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комунікативні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якості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майбутніх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педагогів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8782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297"/>
            <a:ext cx="12192000" cy="68779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49082" y="172771"/>
            <a:ext cx="6585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solidFill>
                  <a:schemeClr val="bg1"/>
                </a:solidFill>
                <a:latin typeface="Segoe Print" panose="02000600000000000000" pitchFamily="2" charset="0"/>
              </a:rPr>
              <a:t>Метод індивідуальних завдань</a:t>
            </a:r>
            <a:endParaRPr lang="ru-RU" sz="32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7344" y="117596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>
                <a:solidFill>
                  <a:srgbClr val="FFC000"/>
                </a:solidFill>
                <a:latin typeface="Segoe Print" panose="02000600000000000000" pitchFamily="2" charset="0"/>
              </a:rPr>
              <a:t>У вузівській практиці використається система індивідуальних завдань, що містить у собі два аспекти: поточні індивідуальні завдання в рамках досліджуваних дисциплін й індивідуальні завдання до курсових і дипломних робіт.</a:t>
            </a:r>
          </a:p>
          <a:p>
            <a:pPr>
              <a:spcAft>
                <a:spcPts val="0"/>
              </a:spcAft>
            </a:pPr>
            <a:r>
              <a:rPr lang="uk-UA" dirty="0">
                <a:solidFill>
                  <a:srgbClr val="FFC000"/>
                </a:solidFill>
                <a:latin typeface="Segoe Print" panose="02000600000000000000" pitchFamily="2" charset="0"/>
              </a:rPr>
              <a:t>Ціль поточних індивідуальних завдань - самостійна розробка ряду тем і питань, не розглянутих на лекціях.</a:t>
            </a:r>
            <a:endParaRPr lang="uk-UA" b="0" i="0" dirty="0">
              <a:solidFill>
                <a:srgbClr val="FFC000"/>
              </a:solidFill>
              <a:effectLst/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924" y="384348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Результати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навчальної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роботи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можуть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: бути </a:t>
            </a:r>
            <a:r>
              <a:rPr lang="ru-RU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реферат,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доповідь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анотація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рецензія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на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прочитану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книгу,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статтю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які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повідомляються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й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обговорюються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на </a:t>
            </a:r>
            <a:r>
              <a:rPr lang="ru-RU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семінарському</a:t>
            </a:r>
            <a:r>
              <a:rPr lang="ru-RU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або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 лабораторно-практичному </a:t>
            </a:r>
            <a:r>
              <a:rPr lang="ru-RU" dirty="0" err="1">
                <a:solidFill>
                  <a:srgbClr val="FF0000"/>
                </a:solidFill>
                <a:latin typeface="Segoe Print" panose="02000600000000000000" pitchFamily="2" charset="0"/>
              </a:rPr>
              <a:t>занятті</a:t>
            </a:r>
            <a:r>
              <a:rPr lang="ru-RU" dirty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92488" y="2827819"/>
            <a:ext cx="35240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Індивідуальні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завдання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повинні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відповідати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можливостям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і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здатностям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, бути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посильними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,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здійсненними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.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Завдання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обов'язково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визначаються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індивідуальними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зі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Segoe Print" panose="02000600000000000000" pitchFamily="2" charset="0"/>
              </a:rPr>
              <a:t>студентів</a:t>
            </a:r>
            <a:r>
              <a:rPr lang="ru-RU" dirty="0">
                <a:solidFill>
                  <a:srgbClr val="00B0F0"/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878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84918" y="5665569"/>
            <a:ext cx="8307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>
                <a:latin typeface="Segoe Print" panose="02000600000000000000" pitchFamily="2" charset="0"/>
              </a:rPr>
              <a:t>Підготував</a:t>
            </a:r>
            <a:r>
              <a:rPr lang="ru-RU" sz="3600" dirty="0">
                <a:latin typeface="Segoe Print" panose="02000600000000000000" pitchFamily="2" charset="0"/>
              </a:rPr>
              <a:t>: </a:t>
            </a:r>
            <a:r>
              <a:rPr lang="ru-RU" sz="3600" dirty="0" err="1">
                <a:latin typeface="Segoe Print" panose="02000600000000000000" pitchFamily="2" charset="0"/>
              </a:rPr>
              <a:t>Білошицький</a:t>
            </a:r>
            <a:r>
              <a:rPr lang="ru-RU" sz="3600" dirty="0">
                <a:latin typeface="Segoe Print" panose="02000600000000000000" pitchFamily="2" charset="0"/>
              </a:rPr>
              <a:t> </a:t>
            </a:r>
            <a:r>
              <a:rPr lang="ru-RU" sz="3600" dirty="0" err="1">
                <a:latin typeface="Segoe Print" panose="02000600000000000000" pitchFamily="2" charset="0"/>
              </a:rPr>
              <a:t>Валерій</a:t>
            </a:r>
            <a:endParaRPr lang="ru-RU" sz="3600" dirty="0">
              <a:latin typeface="Segoe Print" panose="02000600000000000000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88458" y="1027906"/>
            <a:ext cx="763382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Дякую</a:t>
            </a:r>
            <a:r>
              <a:rPr lang="uk-UA" sz="8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ємо</a:t>
            </a:r>
            <a:r>
              <a:rPr lang="ru-RU" sz="8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 </a:t>
            </a:r>
            <a:r>
              <a:rPr lang="ru-RU" sz="8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за </a:t>
            </a:r>
            <a:r>
              <a:rPr lang="ru-RU" sz="8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увагу</a:t>
            </a:r>
            <a:endParaRPr lang="ru-RU" sz="8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0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930</Words>
  <Application>Microsoft Office PowerPoint</Application>
  <PresentationFormat>Произвольный</PresentationFormat>
  <Paragraphs>95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Методика викладання юридичних дисциплін Підготували: ст. викладач Толкач А.М. Білошицький В.  </vt:lpstr>
      <vt:lpstr>                   Мета презентації: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викладання юридичних дисциплін </dc:title>
  <dc:creator>SHARK</dc:creator>
  <cp:lastModifiedBy>User</cp:lastModifiedBy>
  <cp:revision>40</cp:revision>
  <dcterms:created xsi:type="dcterms:W3CDTF">2018-12-05T18:52:37Z</dcterms:created>
  <dcterms:modified xsi:type="dcterms:W3CDTF">2019-11-23T17:47:50Z</dcterms:modified>
</cp:coreProperties>
</file>