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3" autoAdjust="0"/>
    <p:restoredTop sz="94660"/>
  </p:normalViewPr>
  <p:slideViewPr>
    <p:cSldViewPr>
      <p:cViewPr varScale="1">
        <p:scale>
          <a:sx n="76" d="100"/>
          <a:sy n="76" d="100"/>
        </p:scale>
        <p:origin x="123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DC66BE-EE64-4D10-B424-0EC095AA9561}" type="doc">
      <dgm:prSet loTypeId="urn:microsoft.com/office/officeart/2005/8/layout/hProcess7#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C97EEFDE-EE0C-489B-9541-A874E6921F12}">
      <dgm:prSet phldrT="[Текст]"/>
      <dgm:spPr/>
      <dgm:t>
        <a:bodyPr/>
        <a:lstStyle/>
        <a:p>
          <a:r>
            <a:rPr lang="uk-UA" b="0" cap="none" spc="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*</a:t>
          </a:r>
          <a:endParaRPr lang="uk-UA" b="0" cap="none" spc="0" dirty="0">
            <a:ln w="18415" cmpd="sng">
              <a:solidFill>
                <a:srgbClr val="FFFF00"/>
              </a:solidFill>
              <a:prstDash val="solid"/>
            </a:ln>
            <a:solidFill>
              <a:srgbClr val="FFFF00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B381CC1-A3F1-46CD-958A-ED2B70A83E2C}" type="parTrans" cxnId="{8A7E9F05-73FF-49C6-B0CE-54D21962FC6B}">
      <dgm:prSet/>
      <dgm:spPr/>
      <dgm:t>
        <a:bodyPr/>
        <a:lstStyle/>
        <a:p>
          <a:endParaRPr lang="uk-UA"/>
        </a:p>
      </dgm:t>
    </dgm:pt>
    <dgm:pt modelId="{65697AE5-D2B7-47DF-BB53-C6646DF62525}" type="sibTrans" cxnId="{8A7E9F05-73FF-49C6-B0CE-54D21962FC6B}">
      <dgm:prSet/>
      <dgm:spPr/>
      <dgm:t>
        <a:bodyPr/>
        <a:lstStyle/>
        <a:p>
          <a:endParaRPr lang="uk-UA"/>
        </a:p>
      </dgm:t>
    </dgm:pt>
    <dgm:pt modelId="{D66086FD-0CFD-4DC5-A03C-C42BA61A2D2B}">
      <dgm:prSet phldrT="[Текст]" custT="1"/>
      <dgm:spPr/>
      <dgm:t>
        <a:bodyPr anchor="ctr"/>
        <a:lstStyle/>
        <a:p>
          <a:r>
            <a:rPr lang="uk-UA" sz="2000" dirty="0" smtClean="0"/>
            <a:t>Для адвокатів принцип верховенства права набуває особливого значення, оскільки вони мають спрямовувати свою діяльність на захист загальновизнаних принципів і норм міжнародного права, основним пріоритетом якого є права і свободи людини і громадянина. </a:t>
          </a:r>
          <a:endParaRPr lang="uk-UA" sz="2000" dirty="0"/>
        </a:p>
      </dgm:t>
    </dgm:pt>
    <dgm:pt modelId="{EA489094-062C-4D62-9B7D-6695C7417958}" type="parTrans" cxnId="{2E5A6DA6-0F70-409E-95BC-E61BED1ECD56}">
      <dgm:prSet/>
      <dgm:spPr/>
      <dgm:t>
        <a:bodyPr/>
        <a:lstStyle/>
        <a:p>
          <a:endParaRPr lang="uk-UA"/>
        </a:p>
      </dgm:t>
    </dgm:pt>
    <dgm:pt modelId="{EE446D52-7560-4BB1-AF42-06AA53950F58}" type="sibTrans" cxnId="{2E5A6DA6-0F70-409E-95BC-E61BED1ECD56}">
      <dgm:prSet/>
      <dgm:spPr/>
      <dgm:t>
        <a:bodyPr/>
        <a:lstStyle/>
        <a:p>
          <a:endParaRPr lang="uk-UA"/>
        </a:p>
      </dgm:t>
    </dgm:pt>
    <dgm:pt modelId="{E15BF8C1-F006-4B44-BA3C-229A9E63C8FA}">
      <dgm:prSet phldrT="[Текст]"/>
      <dgm:spPr/>
      <dgm:t>
        <a:bodyPr/>
        <a:lstStyle/>
        <a:p>
          <a:r>
            <a:rPr lang="uk-UA" b="0" cap="none" spc="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*</a:t>
          </a:r>
          <a:endParaRPr lang="uk-UA" b="0" cap="none" spc="0" dirty="0">
            <a:ln w="18415" cmpd="sng">
              <a:solidFill>
                <a:srgbClr val="FFFF00"/>
              </a:solidFill>
              <a:prstDash val="solid"/>
            </a:ln>
            <a:solidFill>
              <a:srgbClr val="FFFF00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46352CF-2914-493C-9736-CD583D770557}" type="parTrans" cxnId="{BEFF21F7-5421-45E0-89CA-4524998E4986}">
      <dgm:prSet/>
      <dgm:spPr/>
      <dgm:t>
        <a:bodyPr/>
        <a:lstStyle/>
        <a:p>
          <a:endParaRPr lang="uk-UA"/>
        </a:p>
      </dgm:t>
    </dgm:pt>
    <dgm:pt modelId="{97231C63-CF01-4500-BCB1-5C8E1DA28E96}" type="sibTrans" cxnId="{BEFF21F7-5421-45E0-89CA-4524998E4986}">
      <dgm:prSet/>
      <dgm:spPr/>
      <dgm:t>
        <a:bodyPr/>
        <a:lstStyle/>
        <a:p>
          <a:endParaRPr lang="uk-UA"/>
        </a:p>
      </dgm:t>
    </dgm:pt>
    <dgm:pt modelId="{43CF0FCD-4BB1-4841-B22C-7D4D9D573421}">
      <dgm:prSet phldrT="[Текст]" custT="1"/>
      <dgm:spPr/>
      <dgm:t>
        <a:bodyPr anchor="ctr"/>
        <a:lstStyle/>
        <a:p>
          <a:r>
            <a:rPr lang="uk-UA" sz="2400" dirty="0" smtClean="0"/>
            <a:t>Визнання та дотримання цього принципу є однією з основних ознак правової держави, у побудові якої, керуючись своїм конституційним призначенням, бере активну участь адвокатура.</a:t>
          </a:r>
          <a:endParaRPr lang="uk-UA" sz="2400" dirty="0"/>
        </a:p>
      </dgm:t>
    </dgm:pt>
    <dgm:pt modelId="{C90196FD-936F-462A-9CFE-6DCA6BDA003D}" type="parTrans" cxnId="{5145B3F3-07E9-4959-81A3-D58DF6881920}">
      <dgm:prSet/>
      <dgm:spPr/>
      <dgm:t>
        <a:bodyPr/>
        <a:lstStyle/>
        <a:p>
          <a:endParaRPr lang="uk-UA"/>
        </a:p>
      </dgm:t>
    </dgm:pt>
    <dgm:pt modelId="{382A9D10-C065-4542-B40F-C1C0692CF3FE}" type="sibTrans" cxnId="{5145B3F3-07E9-4959-81A3-D58DF6881920}">
      <dgm:prSet/>
      <dgm:spPr/>
      <dgm:t>
        <a:bodyPr/>
        <a:lstStyle/>
        <a:p>
          <a:endParaRPr lang="uk-UA"/>
        </a:p>
      </dgm:t>
    </dgm:pt>
    <dgm:pt modelId="{625B6430-0676-49DB-8260-30A88A973D32}" type="pres">
      <dgm:prSet presAssocID="{40DC66BE-EE64-4D10-B424-0EC095AA95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40AC28-B43A-45D2-AB64-0A126EFCCD57}" type="pres">
      <dgm:prSet presAssocID="{C97EEFDE-EE0C-489B-9541-A874E6921F12}" presName="compositeNode" presStyleCnt="0">
        <dgm:presLayoutVars>
          <dgm:bulletEnabled val="1"/>
        </dgm:presLayoutVars>
      </dgm:prSet>
      <dgm:spPr/>
    </dgm:pt>
    <dgm:pt modelId="{2FE1F88A-C533-4B79-9162-B10150A8DF5D}" type="pres">
      <dgm:prSet presAssocID="{C97EEFDE-EE0C-489B-9541-A874E6921F12}" presName="bgRect" presStyleLbl="node1" presStyleIdx="0" presStyleCnt="2"/>
      <dgm:spPr/>
      <dgm:t>
        <a:bodyPr/>
        <a:lstStyle/>
        <a:p>
          <a:endParaRPr lang="ru-RU"/>
        </a:p>
      </dgm:t>
    </dgm:pt>
    <dgm:pt modelId="{270B5F34-A8E4-45A7-964B-BBEF9DCC33D3}" type="pres">
      <dgm:prSet presAssocID="{C97EEFDE-EE0C-489B-9541-A874E6921F12}" presName="parentNode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408CD-6D38-4A14-BE24-E5900F973C3C}" type="pres">
      <dgm:prSet presAssocID="{C97EEFDE-EE0C-489B-9541-A874E6921F12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D17333F-6BBA-43A8-A38D-B2BEAFDB6A89}" type="pres">
      <dgm:prSet presAssocID="{65697AE5-D2B7-47DF-BB53-C6646DF62525}" presName="hSp" presStyleCnt="0"/>
      <dgm:spPr/>
    </dgm:pt>
    <dgm:pt modelId="{4754A5B7-454E-4721-B4E0-7206E51B27F1}" type="pres">
      <dgm:prSet presAssocID="{65697AE5-D2B7-47DF-BB53-C6646DF62525}" presName="vProcSp" presStyleCnt="0"/>
      <dgm:spPr/>
    </dgm:pt>
    <dgm:pt modelId="{CC1F4C5F-187C-47BA-AE52-FA7857B73904}" type="pres">
      <dgm:prSet presAssocID="{65697AE5-D2B7-47DF-BB53-C6646DF62525}" presName="vSp1" presStyleCnt="0"/>
      <dgm:spPr/>
    </dgm:pt>
    <dgm:pt modelId="{6637299D-2EC9-42D1-8A20-4EDC68FF36CF}" type="pres">
      <dgm:prSet presAssocID="{65697AE5-D2B7-47DF-BB53-C6646DF62525}" presName="simulatedConn" presStyleLbl="solidFgAcc1" presStyleIdx="0" presStyleCnt="1"/>
      <dgm:spPr>
        <a:solidFill>
          <a:srgbClr val="FFFF00"/>
        </a:solidFill>
      </dgm:spPr>
    </dgm:pt>
    <dgm:pt modelId="{9B4561E9-BE73-4361-8E35-1C4F9DEC80D1}" type="pres">
      <dgm:prSet presAssocID="{65697AE5-D2B7-47DF-BB53-C6646DF62525}" presName="vSp2" presStyleCnt="0"/>
      <dgm:spPr/>
    </dgm:pt>
    <dgm:pt modelId="{04497530-A26D-464C-A59A-58AC82F3A1F1}" type="pres">
      <dgm:prSet presAssocID="{65697AE5-D2B7-47DF-BB53-C6646DF62525}" presName="sibTrans" presStyleCnt="0"/>
      <dgm:spPr/>
    </dgm:pt>
    <dgm:pt modelId="{C0DF23DB-3C6E-4930-A2AA-7CFE92C95BF0}" type="pres">
      <dgm:prSet presAssocID="{E15BF8C1-F006-4B44-BA3C-229A9E63C8FA}" presName="compositeNode" presStyleCnt="0">
        <dgm:presLayoutVars>
          <dgm:bulletEnabled val="1"/>
        </dgm:presLayoutVars>
      </dgm:prSet>
      <dgm:spPr/>
    </dgm:pt>
    <dgm:pt modelId="{958F600B-E323-4CED-8717-1CC061B5B16C}" type="pres">
      <dgm:prSet presAssocID="{E15BF8C1-F006-4B44-BA3C-229A9E63C8FA}" presName="bgRect" presStyleLbl="node1" presStyleIdx="1" presStyleCnt="2"/>
      <dgm:spPr/>
      <dgm:t>
        <a:bodyPr/>
        <a:lstStyle/>
        <a:p>
          <a:endParaRPr lang="uk-UA"/>
        </a:p>
      </dgm:t>
    </dgm:pt>
    <dgm:pt modelId="{B30FA744-CF3D-4669-8815-41DB7FC04304}" type="pres">
      <dgm:prSet presAssocID="{E15BF8C1-F006-4B44-BA3C-229A9E63C8FA}" presName="parentNode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D1EAB25-901B-492D-9A4A-E488B41D79D7}" type="pres">
      <dgm:prSet presAssocID="{E15BF8C1-F006-4B44-BA3C-229A9E63C8FA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A1BF743-663C-4E81-B996-D4E56A582B0C}" type="presOf" srcId="{E15BF8C1-F006-4B44-BA3C-229A9E63C8FA}" destId="{B30FA744-CF3D-4669-8815-41DB7FC04304}" srcOrd="1" destOrd="0" presId="urn:microsoft.com/office/officeart/2005/8/layout/hProcess7#1"/>
    <dgm:cxn modelId="{54F76CAD-AC49-4575-BCDC-0AD2AD9746B9}" type="presOf" srcId="{E15BF8C1-F006-4B44-BA3C-229A9E63C8FA}" destId="{958F600B-E323-4CED-8717-1CC061B5B16C}" srcOrd="0" destOrd="0" presId="urn:microsoft.com/office/officeart/2005/8/layout/hProcess7#1"/>
    <dgm:cxn modelId="{FE7C2E0D-1568-4926-918F-23874B538CF5}" type="presOf" srcId="{40DC66BE-EE64-4D10-B424-0EC095AA9561}" destId="{625B6430-0676-49DB-8260-30A88A973D32}" srcOrd="0" destOrd="0" presId="urn:microsoft.com/office/officeart/2005/8/layout/hProcess7#1"/>
    <dgm:cxn modelId="{4D3FF666-EDB0-4762-8A70-93ED2BE7F222}" type="presOf" srcId="{C97EEFDE-EE0C-489B-9541-A874E6921F12}" destId="{2FE1F88A-C533-4B79-9162-B10150A8DF5D}" srcOrd="0" destOrd="0" presId="urn:microsoft.com/office/officeart/2005/8/layout/hProcess7#1"/>
    <dgm:cxn modelId="{E72EA930-6032-450B-8459-2CC10B31B587}" type="presOf" srcId="{C97EEFDE-EE0C-489B-9541-A874E6921F12}" destId="{270B5F34-A8E4-45A7-964B-BBEF9DCC33D3}" srcOrd="1" destOrd="0" presId="urn:microsoft.com/office/officeart/2005/8/layout/hProcess7#1"/>
    <dgm:cxn modelId="{BEFF21F7-5421-45E0-89CA-4524998E4986}" srcId="{40DC66BE-EE64-4D10-B424-0EC095AA9561}" destId="{E15BF8C1-F006-4B44-BA3C-229A9E63C8FA}" srcOrd="1" destOrd="0" parTransId="{E46352CF-2914-493C-9736-CD583D770557}" sibTransId="{97231C63-CF01-4500-BCB1-5C8E1DA28E96}"/>
    <dgm:cxn modelId="{2E5A6DA6-0F70-409E-95BC-E61BED1ECD56}" srcId="{C97EEFDE-EE0C-489B-9541-A874E6921F12}" destId="{D66086FD-0CFD-4DC5-A03C-C42BA61A2D2B}" srcOrd="0" destOrd="0" parTransId="{EA489094-062C-4D62-9B7D-6695C7417958}" sibTransId="{EE446D52-7560-4BB1-AF42-06AA53950F58}"/>
    <dgm:cxn modelId="{F103EB31-D624-4940-8E66-30030544821B}" type="presOf" srcId="{D66086FD-0CFD-4DC5-A03C-C42BA61A2D2B}" destId="{190408CD-6D38-4A14-BE24-E5900F973C3C}" srcOrd="0" destOrd="0" presId="urn:microsoft.com/office/officeart/2005/8/layout/hProcess7#1"/>
    <dgm:cxn modelId="{5145B3F3-07E9-4959-81A3-D58DF6881920}" srcId="{E15BF8C1-F006-4B44-BA3C-229A9E63C8FA}" destId="{43CF0FCD-4BB1-4841-B22C-7D4D9D573421}" srcOrd="0" destOrd="0" parTransId="{C90196FD-936F-462A-9CFE-6DCA6BDA003D}" sibTransId="{382A9D10-C065-4542-B40F-C1C0692CF3FE}"/>
    <dgm:cxn modelId="{8A7E9F05-73FF-49C6-B0CE-54D21962FC6B}" srcId="{40DC66BE-EE64-4D10-B424-0EC095AA9561}" destId="{C97EEFDE-EE0C-489B-9541-A874E6921F12}" srcOrd="0" destOrd="0" parTransId="{BB381CC1-A3F1-46CD-958A-ED2B70A83E2C}" sibTransId="{65697AE5-D2B7-47DF-BB53-C6646DF62525}"/>
    <dgm:cxn modelId="{564476DD-AD3B-43E1-B1D8-1CE6488C5604}" type="presOf" srcId="{43CF0FCD-4BB1-4841-B22C-7D4D9D573421}" destId="{8D1EAB25-901B-492D-9A4A-E488B41D79D7}" srcOrd="0" destOrd="0" presId="urn:microsoft.com/office/officeart/2005/8/layout/hProcess7#1"/>
    <dgm:cxn modelId="{BEFA5297-6845-4E69-96FA-CEFB1680D652}" type="presParOf" srcId="{625B6430-0676-49DB-8260-30A88A973D32}" destId="{B340AC28-B43A-45D2-AB64-0A126EFCCD57}" srcOrd="0" destOrd="0" presId="urn:microsoft.com/office/officeart/2005/8/layout/hProcess7#1"/>
    <dgm:cxn modelId="{D180E9E8-E361-4E0C-9684-465C82AADA08}" type="presParOf" srcId="{B340AC28-B43A-45D2-AB64-0A126EFCCD57}" destId="{2FE1F88A-C533-4B79-9162-B10150A8DF5D}" srcOrd="0" destOrd="0" presId="urn:microsoft.com/office/officeart/2005/8/layout/hProcess7#1"/>
    <dgm:cxn modelId="{EA973398-1A21-4B85-A314-F3C488715299}" type="presParOf" srcId="{B340AC28-B43A-45D2-AB64-0A126EFCCD57}" destId="{270B5F34-A8E4-45A7-964B-BBEF9DCC33D3}" srcOrd="1" destOrd="0" presId="urn:microsoft.com/office/officeart/2005/8/layout/hProcess7#1"/>
    <dgm:cxn modelId="{170686AC-9AF6-4D72-9F82-E59F4977A957}" type="presParOf" srcId="{B340AC28-B43A-45D2-AB64-0A126EFCCD57}" destId="{190408CD-6D38-4A14-BE24-E5900F973C3C}" srcOrd="2" destOrd="0" presId="urn:microsoft.com/office/officeart/2005/8/layout/hProcess7#1"/>
    <dgm:cxn modelId="{04A34611-85B8-4637-B80C-5A6FB58AE62A}" type="presParOf" srcId="{625B6430-0676-49DB-8260-30A88A973D32}" destId="{AD17333F-6BBA-43A8-A38D-B2BEAFDB6A89}" srcOrd="1" destOrd="0" presId="urn:microsoft.com/office/officeart/2005/8/layout/hProcess7#1"/>
    <dgm:cxn modelId="{D261CF4B-232D-486B-BF71-58BDED25AEF7}" type="presParOf" srcId="{625B6430-0676-49DB-8260-30A88A973D32}" destId="{4754A5B7-454E-4721-B4E0-7206E51B27F1}" srcOrd="2" destOrd="0" presId="urn:microsoft.com/office/officeart/2005/8/layout/hProcess7#1"/>
    <dgm:cxn modelId="{F40D1BDB-1894-4DE2-8512-F42D9676C943}" type="presParOf" srcId="{4754A5B7-454E-4721-B4E0-7206E51B27F1}" destId="{CC1F4C5F-187C-47BA-AE52-FA7857B73904}" srcOrd="0" destOrd="0" presId="urn:microsoft.com/office/officeart/2005/8/layout/hProcess7#1"/>
    <dgm:cxn modelId="{C2BB9541-DE63-4B2D-BA20-9FB8068596CA}" type="presParOf" srcId="{4754A5B7-454E-4721-B4E0-7206E51B27F1}" destId="{6637299D-2EC9-42D1-8A20-4EDC68FF36CF}" srcOrd="1" destOrd="0" presId="urn:microsoft.com/office/officeart/2005/8/layout/hProcess7#1"/>
    <dgm:cxn modelId="{36850B0A-5386-4FDA-97F4-84C1704A427B}" type="presParOf" srcId="{4754A5B7-454E-4721-B4E0-7206E51B27F1}" destId="{9B4561E9-BE73-4361-8E35-1C4F9DEC80D1}" srcOrd="2" destOrd="0" presId="urn:microsoft.com/office/officeart/2005/8/layout/hProcess7#1"/>
    <dgm:cxn modelId="{52A6A3EA-7C1C-437B-9675-436DA0F75AD5}" type="presParOf" srcId="{625B6430-0676-49DB-8260-30A88A973D32}" destId="{04497530-A26D-464C-A59A-58AC82F3A1F1}" srcOrd="3" destOrd="0" presId="urn:microsoft.com/office/officeart/2005/8/layout/hProcess7#1"/>
    <dgm:cxn modelId="{E3A25B59-F67E-4E0C-B608-67A099960D78}" type="presParOf" srcId="{625B6430-0676-49DB-8260-30A88A973D32}" destId="{C0DF23DB-3C6E-4930-A2AA-7CFE92C95BF0}" srcOrd="4" destOrd="0" presId="urn:microsoft.com/office/officeart/2005/8/layout/hProcess7#1"/>
    <dgm:cxn modelId="{879097AB-C725-4B17-8B74-BA78ADD43BDD}" type="presParOf" srcId="{C0DF23DB-3C6E-4930-A2AA-7CFE92C95BF0}" destId="{958F600B-E323-4CED-8717-1CC061B5B16C}" srcOrd="0" destOrd="0" presId="urn:microsoft.com/office/officeart/2005/8/layout/hProcess7#1"/>
    <dgm:cxn modelId="{70AFBF32-F081-4221-A62F-D4962CAA41F8}" type="presParOf" srcId="{C0DF23DB-3C6E-4930-A2AA-7CFE92C95BF0}" destId="{B30FA744-CF3D-4669-8815-41DB7FC04304}" srcOrd="1" destOrd="0" presId="urn:microsoft.com/office/officeart/2005/8/layout/hProcess7#1"/>
    <dgm:cxn modelId="{9C6EF327-43F6-4314-90AE-E99B3603475A}" type="presParOf" srcId="{C0DF23DB-3C6E-4930-A2AA-7CFE92C95BF0}" destId="{8D1EAB25-901B-492D-9A4A-E488B41D79D7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0FEC00-3335-40F3-8632-F48585CEC31C}" type="doc">
      <dgm:prSet loTypeId="urn:microsoft.com/office/officeart/2005/8/layout/chevron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4D248C08-AD46-4225-BD0F-8DC74C804CDF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6000" b="1" smtClean="0"/>
            <a:t>*</a:t>
          </a:r>
          <a:endParaRPr lang="uk-UA" sz="6000" b="1" dirty="0"/>
        </a:p>
      </dgm:t>
    </dgm:pt>
    <dgm:pt modelId="{AB66E53D-A694-4D78-BCC4-6B9DCA0F6363}" type="parTrans" cxnId="{719E7F28-FB25-42DE-ADA4-81F8DA42D9F9}">
      <dgm:prSet/>
      <dgm:spPr/>
      <dgm:t>
        <a:bodyPr/>
        <a:lstStyle/>
        <a:p>
          <a:endParaRPr lang="uk-UA"/>
        </a:p>
      </dgm:t>
    </dgm:pt>
    <dgm:pt modelId="{F02C192E-8ADC-4AFC-AD4B-66C89964BE1E}" type="sibTrans" cxnId="{719E7F28-FB25-42DE-ADA4-81F8DA42D9F9}">
      <dgm:prSet/>
      <dgm:spPr/>
      <dgm:t>
        <a:bodyPr/>
        <a:lstStyle/>
        <a:p>
          <a:endParaRPr lang="uk-UA"/>
        </a:p>
      </dgm:t>
    </dgm:pt>
    <dgm:pt modelId="{AA56AEA1-3186-46FE-9636-80694122704D}">
      <dgm:prSet phldrT="[Текст]"/>
      <dgm:spPr/>
      <dgm:t>
        <a:bodyPr/>
        <a:lstStyle/>
        <a:p>
          <a:r>
            <a:rPr lang="uk-UA" dirty="0" smtClean="0"/>
            <a:t>Законні способи захисту - це способи, які застосовуються: 1) відповідно до закону та 2) з метою з'ясування усього, що свідчить на користь клієнта, спростовує обвинувачення підзахисного чи пом'якшує його відповідальність.</a:t>
          </a:r>
          <a:endParaRPr lang="uk-UA" dirty="0"/>
        </a:p>
      </dgm:t>
    </dgm:pt>
    <dgm:pt modelId="{B22C0AC1-4FB1-486B-8701-FDC9956DD7D4}" type="parTrans" cxnId="{C3A5F0DC-86F8-47D1-8D7C-BF60BE93C909}">
      <dgm:prSet/>
      <dgm:spPr/>
      <dgm:t>
        <a:bodyPr/>
        <a:lstStyle/>
        <a:p>
          <a:endParaRPr lang="uk-UA"/>
        </a:p>
      </dgm:t>
    </dgm:pt>
    <dgm:pt modelId="{977D10D1-3F12-470A-80F4-BAA4D9E52AE3}" type="sibTrans" cxnId="{C3A5F0DC-86F8-47D1-8D7C-BF60BE93C909}">
      <dgm:prSet/>
      <dgm:spPr/>
      <dgm:t>
        <a:bodyPr/>
        <a:lstStyle/>
        <a:p>
          <a:endParaRPr lang="uk-UA"/>
        </a:p>
      </dgm:t>
    </dgm:pt>
    <dgm:pt modelId="{C9632AC8-6F5E-4002-BA44-221D185C56F3}">
      <dgm:prSet phldrT="[Текст]" custT="1"/>
      <dgm:spPr/>
      <dgm:t>
        <a:bodyPr/>
        <a:lstStyle/>
        <a:p>
          <a:r>
            <a:rPr lang="uk-UA" sz="1800" b="1" dirty="0" smtClean="0"/>
            <a:t>Законність </a:t>
          </a:r>
          <a:r>
            <a:rPr lang="uk-UA" sz="1800" dirty="0" smtClean="0"/>
            <a:t>адвокатської діяльності визначається тим, що допомогу своєму клієнтові адвокат повинен надавати виключно законними способами, додержуватися дотримання тих прав і свобод людини, що проголошені у Конституції України, визначені чинним законодавством і міжнародно-правовими актами, ратифікованими Україною. </a:t>
          </a:r>
          <a:endParaRPr lang="uk-UA" sz="1800" b="1" dirty="0"/>
        </a:p>
      </dgm:t>
    </dgm:pt>
    <dgm:pt modelId="{95D84401-0914-412C-8098-B3D6681CDB08}" type="parTrans" cxnId="{2E09358A-B7A0-446A-A32C-D8A9294CCFD6}">
      <dgm:prSet/>
      <dgm:spPr/>
      <dgm:t>
        <a:bodyPr/>
        <a:lstStyle/>
        <a:p>
          <a:endParaRPr lang="uk-UA"/>
        </a:p>
      </dgm:t>
    </dgm:pt>
    <dgm:pt modelId="{CD105601-9841-46F6-A0CE-4DDBD753E9E2}" type="sibTrans" cxnId="{2E09358A-B7A0-446A-A32C-D8A9294CCFD6}">
      <dgm:prSet/>
      <dgm:spPr/>
      <dgm:t>
        <a:bodyPr/>
        <a:lstStyle/>
        <a:p>
          <a:endParaRPr lang="uk-UA"/>
        </a:p>
      </dgm:t>
    </dgm:pt>
    <dgm:pt modelId="{0FA658A9-CF23-49C6-8A8B-C1E637E0046F}">
      <dgm:prSet phldrT="[Текст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7200" b="1" smtClean="0"/>
            <a:t>*</a:t>
          </a:r>
          <a:endParaRPr lang="uk-UA" sz="7200" b="1" dirty="0"/>
        </a:p>
      </dgm:t>
    </dgm:pt>
    <dgm:pt modelId="{C5EFAEB7-EF46-4C1D-AA19-F9F3210B6B35}" type="parTrans" cxnId="{61CDBEF7-79F2-445E-BC76-C9B1774B3347}">
      <dgm:prSet/>
      <dgm:spPr/>
      <dgm:t>
        <a:bodyPr/>
        <a:lstStyle/>
        <a:p>
          <a:endParaRPr lang="uk-UA"/>
        </a:p>
      </dgm:t>
    </dgm:pt>
    <dgm:pt modelId="{57AF9507-0E75-446C-AEEE-1299E74C1466}" type="sibTrans" cxnId="{61CDBEF7-79F2-445E-BC76-C9B1774B3347}">
      <dgm:prSet/>
      <dgm:spPr/>
      <dgm:t>
        <a:bodyPr/>
        <a:lstStyle/>
        <a:p>
          <a:endParaRPr lang="uk-UA"/>
        </a:p>
      </dgm:t>
    </dgm:pt>
    <dgm:pt modelId="{F4D84ED4-18AD-4390-B974-86E4EA9172D9}" type="pres">
      <dgm:prSet presAssocID="{410FEC00-3335-40F3-8632-F48585CEC31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F56213-4CA3-4009-A770-987AB574356F}" type="pres">
      <dgm:prSet presAssocID="{4D248C08-AD46-4225-BD0F-8DC74C804CDF}" presName="composite" presStyleCnt="0"/>
      <dgm:spPr/>
    </dgm:pt>
    <dgm:pt modelId="{C802EFD4-81AB-4941-9EBD-BE5264B7B2F5}" type="pres">
      <dgm:prSet presAssocID="{4D248C08-AD46-4225-BD0F-8DC74C804CD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EEC8206-1F1C-4441-A70B-BEC567531294}" type="pres">
      <dgm:prSet presAssocID="{4D248C08-AD46-4225-BD0F-8DC74C804CDF}" presName="descendantText" presStyleLbl="alignAcc1" presStyleIdx="0" presStyleCnt="2" custScaleY="12523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B7717F7-1CF7-4CD0-ABC6-6B9A0923BCA1}" type="pres">
      <dgm:prSet presAssocID="{F02C192E-8ADC-4AFC-AD4B-66C89964BE1E}" presName="sp" presStyleCnt="0"/>
      <dgm:spPr/>
    </dgm:pt>
    <dgm:pt modelId="{492CF566-7B4B-457E-ABC2-5632A69E1F4E}" type="pres">
      <dgm:prSet presAssocID="{0FA658A9-CF23-49C6-8A8B-C1E637E0046F}" presName="composite" presStyleCnt="0"/>
      <dgm:spPr/>
    </dgm:pt>
    <dgm:pt modelId="{E99B8DE3-15AF-4244-9D0F-8EC175077CCF}" type="pres">
      <dgm:prSet presAssocID="{0FA658A9-CF23-49C6-8A8B-C1E637E0046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10060-7165-44E6-90D0-AB93A3648FEB}" type="pres">
      <dgm:prSet presAssocID="{0FA658A9-CF23-49C6-8A8B-C1E637E0046F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09358A-B7A0-446A-A32C-D8A9294CCFD6}" srcId="{4D248C08-AD46-4225-BD0F-8DC74C804CDF}" destId="{C9632AC8-6F5E-4002-BA44-221D185C56F3}" srcOrd="0" destOrd="0" parTransId="{95D84401-0914-412C-8098-B3D6681CDB08}" sibTransId="{CD105601-9841-46F6-A0CE-4DDBD753E9E2}"/>
    <dgm:cxn modelId="{61CDBEF7-79F2-445E-BC76-C9B1774B3347}" srcId="{410FEC00-3335-40F3-8632-F48585CEC31C}" destId="{0FA658A9-CF23-49C6-8A8B-C1E637E0046F}" srcOrd="1" destOrd="0" parTransId="{C5EFAEB7-EF46-4C1D-AA19-F9F3210B6B35}" sibTransId="{57AF9507-0E75-446C-AEEE-1299E74C1466}"/>
    <dgm:cxn modelId="{7BC90F37-32B3-4246-9C1C-84E54D32B1DA}" type="presOf" srcId="{AA56AEA1-3186-46FE-9636-80694122704D}" destId="{B3510060-7165-44E6-90D0-AB93A3648FEB}" srcOrd="0" destOrd="0" presId="urn:microsoft.com/office/officeart/2005/8/layout/chevron2"/>
    <dgm:cxn modelId="{9CC23673-A1FF-474B-964C-002EA7EE7E56}" type="presOf" srcId="{410FEC00-3335-40F3-8632-F48585CEC31C}" destId="{F4D84ED4-18AD-4390-B974-86E4EA9172D9}" srcOrd="0" destOrd="0" presId="urn:microsoft.com/office/officeart/2005/8/layout/chevron2"/>
    <dgm:cxn modelId="{719E7F28-FB25-42DE-ADA4-81F8DA42D9F9}" srcId="{410FEC00-3335-40F3-8632-F48585CEC31C}" destId="{4D248C08-AD46-4225-BD0F-8DC74C804CDF}" srcOrd="0" destOrd="0" parTransId="{AB66E53D-A694-4D78-BCC4-6B9DCA0F6363}" sibTransId="{F02C192E-8ADC-4AFC-AD4B-66C89964BE1E}"/>
    <dgm:cxn modelId="{71F01CE1-5B96-4381-995B-EFA15109FAB7}" type="presOf" srcId="{4D248C08-AD46-4225-BD0F-8DC74C804CDF}" destId="{C802EFD4-81AB-4941-9EBD-BE5264B7B2F5}" srcOrd="0" destOrd="0" presId="urn:microsoft.com/office/officeart/2005/8/layout/chevron2"/>
    <dgm:cxn modelId="{E12B77CF-FB63-44DB-AC5E-A72767A0132C}" type="presOf" srcId="{0FA658A9-CF23-49C6-8A8B-C1E637E0046F}" destId="{E99B8DE3-15AF-4244-9D0F-8EC175077CCF}" srcOrd="0" destOrd="0" presId="urn:microsoft.com/office/officeart/2005/8/layout/chevron2"/>
    <dgm:cxn modelId="{0BC68876-53A6-4131-A6C3-508D4B3576B3}" type="presOf" srcId="{C9632AC8-6F5E-4002-BA44-221D185C56F3}" destId="{3EEC8206-1F1C-4441-A70B-BEC567531294}" srcOrd="0" destOrd="0" presId="urn:microsoft.com/office/officeart/2005/8/layout/chevron2"/>
    <dgm:cxn modelId="{C3A5F0DC-86F8-47D1-8D7C-BF60BE93C909}" srcId="{0FA658A9-CF23-49C6-8A8B-C1E637E0046F}" destId="{AA56AEA1-3186-46FE-9636-80694122704D}" srcOrd="0" destOrd="0" parTransId="{B22C0AC1-4FB1-486B-8701-FDC9956DD7D4}" sibTransId="{977D10D1-3F12-470A-80F4-BAA4D9E52AE3}"/>
    <dgm:cxn modelId="{F1E506BC-5F42-49FC-87E7-CE1E4075BDD4}" type="presParOf" srcId="{F4D84ED4-18AD-4390-B974-86E4EA9172D9}" destId="{B8F56213-4CA3-4009-A770-987AB574356F}" srcOrd="0" destOrd="0" presId="urn:microsoft.com/office/officeart/2005/8/layout/chevron2"/>
    <dgm:cxn modelId="{4BCC1D45-B2CB-4B72-B8C8-D57314E456B2}" type="presParOf" srcId="{B8F56213-4CA3-4009-A770-987AB574356F}" destId="{C802EFD4-81AB-4941-9EBD-BE5264B7B2F5}" srcOrd="0" destOrd="0" presId="urn:microsoft.com/office/officeart/2005/8/layout/chevron2"/>
    <dgm:cxn modelId="{DCDB284C-CA53-4A22-9AB2-D814CA95E1BA}" type="presParOf" srcId="{B8F56213-4CA3-4009-A770-987AB574356F}" destId="{3EEC8206-1F1C-4441-A70B-BEC567531294}" srcOrd="1" destOrd="0" presId="urn:microsoft.com/office/officeart/2005/8/layout/chevron2"/>
    <dgm:cxn modelId="{B0B847BE-7CE9-4B26-A365-FB139A1D9CFF}" type="presParOf" srcId="{F4D84ED4-18AD-4390-B974-86E4EA9172D9}" destId="{8B7717F7-1CF7-4CD0-ABC6-6B9A0923BCA1}" srcOrd="1" destOrd="0" presId="urn:microsoft.com/office/officeart/2005/8/layout/chevron2"/>
    <dgm:cxn modelId="{32509C22-367D-4CED-94A8-2763B5FD0F0E}" type="presParOf" srcId="{F4D84ED4-18AD-4390-B974-86E4EA9172D9}" destId="{492CF566-7B4B-457E-ABC2-5632A69E1F4E}" srcOrd="2" destOrd="0" presId="urn:microsoft.com/office/officeart/2005/8/layout/chevron2"/>
    <dgm:cxn modelId="{BD2EA381-CA86-4946-BE38-E3F12DD8DBC2}" type="presParOf" srcId="{492CF566-7B4B-457E-ABC2-5632A69E1F4E}" destId="{E99B8DE3-15AF-4244-9D0F-8EC175077CCF}" srcOrd="0" destOrd="0" presId="urn:microsoft.com/office/officeart/2005/8/layout/chevron2"/>
    <dgm:cxn modelId="{7DBF8C91-2E83-4598-A4F9-5FC159B61DF5}" type="presParOf" srcId="{492CF566-7B4B-457E-ABC2-5632A69E1F4E}" destId="{B3510060-7165-44E6-90D0-AB93A3648FE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B8F2B-EF65-440C-8B0E-1F1CB5022998}" type="doc">
      <dgm:prSet loTypeId="urn:microsoft.com/office/officeart/2005/8/layout/h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B5E79B2F-D930-4BDE-B045-4716CB816C00}">
      <dgm:prSet phldrT="[Текст]" custT="1"/>
      <dgm:spPr/>
      <dgm:t>
        <a:bodyPr/>
        <a:lstStyle/>
        <a:p>
          <a:r>
            <a:rPr lang="uk-UA" sz="3200" b="1" dirty="0" smtClean="0">
              <a:solidFill>
                <a:schemeClr val="bg2"/>
              </a:solidFill>
            </a:rPr>
            <a:t>1 </a:t>
          </a:r>
          <a:endParaRPr lang="uk-UA" sz="3200" dirty="0">
            <a:solidFill>
              <a:schemeClr val="bg2"/>
            </a:solidFill>
          </a:endParaRPr>
        </a:p>
      </dgm:t>
    </dgm:pt>
    <dgm:pt modelId="{0C66365A-C95A-4137-94A7-2E95E6AD294F}" type="parTrans" cxnId="{49C9F3DA-E747-4E83-8E09-BE3B80C21829}">
      <dgm:prSet/>
      <dgm:spPr/>
      <dgm:t>
        <a:bodyPr/>
        <a:lstStyle/>
        <a:p>
          <a:endParaRPr lang="uk-UA"/>
        </a:p>
      </dgm:t>
    </dgm:pt>
    <dgm:pt modelId="{E18FD9B7-A633-4037-B48A-771CF4A15AAF}" type="sibTrans" cxnId="{49C9F3DA-E747-4E83-8E09-BE3B80C21829}">
      <dgm:prSet/>
      <dgm:spPr/>
      <dgm:t>
        <a:bodyPr/>
        <a:lstStyle/>
        <a:p>
          <a:endParaRPr lang="uk-UA"/>
        </a:p>
      </dgm:t>
    </dgm:pt>
    <dgm:pt modelId="{FA38BFD0-1762-4F9B-A20C-FCE9B501E8C3}">
      <dgm:prSet custT="1"/>
      <dgm:spPr/>
      <dgm:t>
        <a:bodyPr/>
        <a:lstStyle/>
        <a:p>
          <a:r>
            <a:rPr lang="uk-UA" sz="3200" b="1" dirty="0" smtClean="0">
              <a:solidFill>
                <a:schemeClr val="bg2"/>
              </a:solidFill>
            </a:rPr>
            <a:t>2</a:t>
          </a:r>
          <a:endParaRPr lang="ru-RU" sz="3200" b="1" dirty="0">
            <a:solidFill>
              <a:schemeClr val="bg2"/>
            </a:solidFill>
          </a:endParaRPr>
        </a:p>
      </dgm:t>
    </dgm:pt>
    <dgm:pt modelId="{8D6FCCBB-C5B6-46B9-9E47-C6011F7076AC}" type="parTrans" cxnId="{4EE4900D-2AA1-4A62-9C76-2CD1364ABBDC}">
      <dgm:prSet/>
      <dgm:spPr/>
      <dgm:t>
        <a:bodyPr/>
        <a:lstStyle/>
        <a:p>
          <a:endParaRPr lang="uk-UA"/>
        </a:p>
      </dgm:t>
    </dgm:pt>
    <dgm:pt modelId="{AAAEA63D-0DA7-446B-990A-DDC0774C097E}" type="sibTrans" cxnId="{4EE4900D-2AA1-4A62-9C76-2CD1364ABBDC}">
      <dgm:prSet/>
      <dgm:spPr/>
      <dgm:t>
        <a:bodyPr/>
        <a:lstStyle/>
        <a:p>
          <a:endParaRPr lang="uk-UA"/>
        </a:p>
      </dgm:t>
    </dgm:pt>
    <dgm:pt modelId="{0053F34B-A448-4741-9A23-30A8AB2F71A0}">
      <dgm:prSet custT="1"/>
      <dgm:spPr/>
      <dgm:t>
        <a:bodyPr/>
        <a:lstStyle/>
        <a:p>
          <a:r>
            <a:rPr lang="uk-UA" sz="3200" b="1" dirty="0" smtClean="0">
              <a:solidFill>
                <a:schemeClr val="bg2"/>
              </a:solidFill>
            </a:rPr>
            <a:t>3</a:t>
          </a:r>
          <a:endParaRPr lang="ru-RU" sz="3200" b="1" dirty="0">
            <a:solidFill>
              <a:schemeClr val="bg2"/>
            </a:solidFill>
          </a:endParaRPr>
        </a:p>
      </dgm:t>
    </dgm:pt>
    <dgm:pt modelId="{FD97AB26-9BA2-47CF-9EB5-1F6DF51AF5C0}" type="parTrans" cxnId="{AAC70CBF-8C0F-44C5-ABFA-37F58812AFCF}">
      <dgm:prSet/>
      <dgm:spPr/>
      <dgm:t>
        <a:bodyPr/>
        <a:lstStyle/>
        <a:p>
          <a:endParaRPr lang="uk-UA"/>
        </a:p>
      </dgm:t>
    </dgm:pt>
    <dgm:pt modelId="{4D70DA15-3E3B-479D-BB3A-A6B81B6C12FB}" type="sibTrans" cxnId="{AAC70CBF-8C0F-44C5-ABFA-37F58812AFCF}">
      <dgm:prSet/>
      <dgm:spPr/>
      <dgm:t>
        <a:bodyPr/>
        <a:lstStyle/>
        <a:p>
          <a:endParaRPr lang="uk-UA"/>
        </a:p>
      </dgm:t>
    </dgm:pt>
    <dgm:pt modelId="{F3AE481B-3F4A-4664-BDFA-7DBE22F44BC1}">
      <dgm:prSet custT="1"/>
      <dgm:spPr/>
      <dgm:t>
        <a:bodyPr/>
        <a:lstStyle/>
        <a:p>
          <a:r>
            <a:rPr lang="uk-UA" sz="3200" b="1" dirty="0" smtClean="0"/>
            <a:t>4</a:t>
          </a:r>
          <a:endParaRPr lang="ru-RU" sz="3200" b="1" dirty="0"/>
        </a:p>
      </dgm:t>
    </dgm:pt>
    <dgm:pt modelId="{03659F66-F2E8-420F-BE5A-9F297109AF0B}" type="parTrans" cxnId="{1D2D98EE-2545-4CF6-955B-AE2F6039233F}">
      <dgm:prSet/>
      <dgm:spPr/>
      <dgm:t>
        <a:bodyPr/>
        <a:lstStyle/>
        <a:p>
          <a:endParaRPr lang="uk-UA"/>
        </a:p>
      </dgm:t>
    </dgm:pt>
    <dgm:pt modelId="{CF8886DF-9565-4EAC-93A7-E806E7BDC676}" type="sibTrans" cxnId="{1D2D98EE-2545-4CF6-955B-AE2F6039233F}">
      <dgm:prSet/>
      <dgm:spPr/>
      <dgm:t>
        <a:bodyPr/>
        <a:lstStyle/>
        <a:p>
          <a:endParaRPr lang="uk-UA"/>
        </a:p>
      </dgm:t>
    </dgm:pt>
    <dgm:pt modelId="{02A18B13-EA93-445D-BA54-774E5EE5939F}">
      <dgm:prSet phldrT="[Текст]" custT="1"/>
      <dgm:spPr/>
      <dgm:t>
        <a:bodyPr/>
        <a:lstStyle/>
        <a:p>
          <a:r>
            <a:rPr lang="uk-UA" sz="1600" b="1" dirty="0" smtClean="0"/>
            <a:t>Незалежність </a:t>
          </a:r>
          <a:r>
            <a:rPr lang="uk-UA" sz="1600" dirty="0" smtClean="0"/>
            <a:t>адвокатів при виконанні своїх функцій полягає насамперед у незалежності адвокатури від органів виконавчої і судової влади, а також об'єднань громадян (політичних партій, рухів і інших громадських організацій).</a:t>
          </a:r>
          <a:endParaRPr lang="uk-UA" sz="1600" dirty="0"/>
        </a:p>
      </dgm:t>
    </dgm:pt>
    <dgm:pt modelId="{A13E61AE-A955-41AD-B5B6-7F42CAB3B672}" type="parTrans" cxnId="{5009BFAA-7E8E-43A7-9DCC-DDF91CD07BCA}">
      <dgm:prSet/>
      <dgm:spPr/>
    </dgm:pt>
    <dgm:pt modelId="{37FED47F-A31D-4B04-B317-4D63112AE79B}" type="sibTrans" cxnId="{5009BFAA-7E8E-43A7-9DCC-DDF91CD07BCA}">
      <dgm:prSet/>
      <dgm:spPr/>
    </dgm:pt>
    <dgm:pt modelId="{F713E685-1618-492A-9B8F-162486AF1648}">
      <dgm:prSet custT="1"/>
      <dgm:spPr/>
      <dgm:t>
        <a:bodyPr/>
        <a:lstStyle/>
        <a:p>
          <a:r>
            <a:rPr lang="uk-UA" sz="1600" dirty="0" smtClean="0"/>
            <a:t>Незалежність адвоката розуміється як неприпустимість підпорядкування адвоката будь-кому при виконанні своїх професійних обов'язків, впливу третіх осіб.</a:t>
          </a:r>
          <a:endParaRPr lang="ru-RU" sz="1600" dirty="0"/>
        </a:p>
      </dgm:t>
    </dgm:pt>
    <dgm:pt modelId="{68BED81D-2153-4192-A749-AFEA282161D9}" type="parTrans" cxnId="{42906892-13C0-4552-9A12-9381ED313BBC}">
      <dgm:prSet/>
      <dgm:spPr/>
    </dgm:pt>
    <dgm:pt modelId="{AC44DD3B-E84F-4EB3-A261-984057DEAA12}" type="sibTrans" cxnId="{42906892-13C0-4552-9A12-9381ED313BBC}">
      <dgm:prSet/>
      <dgm:spPr/>
    </dgm:pt>
    <dgm:pt modelId="{E466B49D-A0FA-4F95-8848-052805E1F7A4}">
      <dgm:prSet custT="1"/>
      <dgm:spPr/>
      <dgm:t>
        <a:bodyPr/>
        <a:lstStyle/>
        <a:p>
          <a:r>
            <a:rPr lang="uk-UA" sz="1600" dirty="0" smtClean="0"/>
            <a:t>В Основних положеннях про роль адвокатів наголошується на обов'язку уряду країни забезпечити адвокатам можливість здійснювати професійні обов'язки </a:t>
          </a:r>
          <a:r>
            <a:rPr lang="uk-UA" sz="1600" b="1" dirty="0" smtClean="0"/>
            <a:t>без залякування, перешкод, завдання турботи і недоречного втручання.</a:t>
          </a:r>
          <a:endParaRPr lang="ru-RU" sz="1600" dirty="0"/>
        </a:p>
      </dgm:t>
    </dgm:pt>
    <dgm:pt modelId="{5BEE9F06-E990-4627-8DBC-26E308E10004}" type="parTrans" cxnId="{06429065-C05A-464D-8453-24D4897B798F}">
      <dgm:prSet/>
      <dgm:spPr/>
    </dgm:pt>
    <dgm:pt modelId="{71E4B3FF-815D-4711-915A-3171C56AFD21}" type="sibTrans" cxnId="{06429065-C05A-464D-8453-24D4897B798F}">
      <dgm:prSet/>
      <dgm:spPr/>
    </dgm:pt>
    <dgm:pt modelId="{F21BD814-DACD-4CFF-B199-9AD0F2905CCD}">
      <dgm:prSet custT="1"/>
      <dgm:spPr/>
      <dgm:t>
        <a:bodyPr/>
        <a:lstStyle/>
        <a:p>
          <a:r>
            <a:rPr lang="uk-UA" sz="1200" dirty="0" smtClean="0"/>
            <a:t>Цей принцип забезпечується насамперед недержавним характером формування адвокатури як </a:t>
          </a:r>
          <a:r>
            <a:rPr lang="uk-UA" sz="1200" b="1" dirty="0" smtClean="0"/>
            <a:t>недержавного самоврядного інституту, що забезпечує здійснення захисту, представництва та надання інших видів правової допомоги на професійній основі, </a:t>
          </a:r>
          <a:r>
            <a:rPr lang="uk-UA" sz="1200" dirty="0" smtClean="0"/>
            <a:t>сутність якого полягає в тому, що юридична допомога, захист прав і законних інтересів особи здійснюються представниками незалежної юридичної професії.</a:t>
          </a:r>
          <a:endParaRPr lang="ru-RU" sz="1200" dirty="0"/>
        </a:p>
      </dgm:t>
    </dgm:pt>
    <dgm:pt modelId="{2A6B7650-B9A9-4017-8677-32FC6E8EEF8F}" type="parTrans" cxnId="{5723EF9D-D836-4918-AEA8-CFA7C44AD665}">
      <dgm:prSet/>
      <dgm:spPr/>
    </dgm:pt>
    <dgm:pt modelId="{272EFA18-8BA4-4A5B-9597-B102AB93C8FC}" type="sibTrans" cxnId="{5723EF9D-D836-4918-AEA8-CFA7C44AD665}">
      <dgm:prSet/>
      <dgm:spPr/>
    </dgm:pt>
    <dgm:pt modelId="{1163520C-A112-4067-BA72-80CD83A0F69C}" type="pres">
      <dgm:prSet presAssocID="{14AB8F2B-EF65-440C-8B0E-1F1CB50229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ACA5CA-E30B-4472-9437-B85330BCF843}" type="pres">
      <dgm:prSet presAssocID="{B5E79B2F-D930-4BDE-B045-4716CB816C00}" presName="composite" presStyleCnt="0"/>
      <dgm:spPr/>
    </dgm:pt>
    <dgm:pt modelId="{283D356C-67F8-4346-A3A1-4B0F8973F081}" type="pres">
      <dgm:prSet presAssocID="{B5E79B2F-D930-4BDE-B045-4716CB816C0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8DD51D-9DC7-42ED-8FB9-5CFD720ECA39}" type="pres">
      <dgm:prSet presAssocID="{B5E79B2F-D930-4BDE-B045-4716CB816C00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D78E0A3-A465-4C6F-9377-0A4D06A64C7C}" type="pres">
      <dgm:prSet presAssocID="{E18FD9B7-A633-4037-B48A-771CF4A15AAF}" presName="space" presStyleCnt="0"/>
      <dgm:spPr/>
    </dgm:pt>
    <dgm:pt modelId="{032F5318-005D-4695-AF6F-4CDFB9D1A385}" type="pres">
      <dgm:prSet presAssocID="{FA38BFD0-1762-4F9B-A20C-FCE9B501E8C3}" presName="composite" presStyleCnt="0"/>
      <dgm:spPr/>
    </dgm:pt>
    <dgm:pt modelId="{B5925E39-476F-4CDB-A163-BE6EBDC15BB2}" type="pres">
      <dgm:prSet presAssocID="{FA38BFD0-1762-4F9B-A20C-FCE9B501E8C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6EF943B-E8BE-4C86-85DD-0F6CD14F986C}" type="pres">
      <dgm:prSet presAssocID="{FA38BFD0-1762-4F9B-A20C-FCE9B501E8C3}" presName="desTx" presStyleLbl="alignAccFollowNode1" presStyleIdx="1" presStyleCnt="4" custScaleX="1065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90EB3A5-F875-4901-9457-8664A751B8E6}" type="pres">
      <dgm:prSet presAssocID="{AAAEA63D-0DA7-446B-990A-DDC0774C097E}" presName="space" presStyleCnt="0"/>
      <dgm:spPr/>
    </dgm:pt>
    <dgm:pt modelId="{BF3A3476-EB05-4A22-8A62-16E42418A9C5}" type="pres">
      <dgm:prSet presAssocID="{0053F34B-A448-4741-9A23-30A8AB2F71A0}" presName="composite" presStyleCnt="0"/>
      <dgm:spPr/>
    </dgm:pt>
    <dgm:pt modelId="{C194F92A-2D8D-48F3-9DAD-83A3EFB0AA5E}" type="pres">
      <dgm:prSet presAssocID="{0053F34B-A448-4741-9A23-30A8AB2F71A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19A3540-227B-4E39-A9C9-121B9426E5A3}" type="pres">
      <dgm:prSet presAssocID="{0053F34B-A448-4741-9A23-30A8AB2F71A0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9FBA9-9A0F-4D54-8F7E-716767BD247D}" type="pres">
      <dgm:prSet presAssocID="{4D70DA15-3E3B-479D-BB3A-A6B81B6C12FB}" presName="space" presStyleCnt="0"/>
      <dgm:spPr/>
    </dgm:pt>
    <dgm:pt modelId="{7A967F06-49CB-4B42-8B3A-EAD2FBCEC42A}" type="pres">
      <dgm:prSet presAssocID="{F3AE481B-3F4A-4664-BDFA-7DBE22F44BC1}" presName="composite" presStyleCnt="0"/>
      <dgm:spPr/>
    </dgm:pt>
    <dgm:pt modelId="{09BF23C2-10F6-4749-8275-482448081BFD}" type="pres">
      <dgm:prSet presAssocID="{F3AE481B-3F4A-4664-BDFA-7DBE22F44BC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FAF6505-40D0-471E-95FB-893EA6EB1B86}" type="pres">
      <dgm:prSet presAssocID="{F3AE481B-3F4A-4664-BDFA-7DBE22F44BC1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09BFAA-7E8E-43A7-9DCC-DDF91CD07BCA}" srcId="{B5E79B2F-D930-4BDE-B045-4716CB816C00}" destId="{02A18B13-EA93-445D-BA54-774E5EE5939F}" srcOrd="0" destOrd="0" parTransId="{A13E61AE-A955-41AD-B5B6-7F42CAB3B672}" sibTransId="{37FED47F-A31D-4B04-B317-4D63112AE79B}"/>
    <dgm:cxn modelId="{13D5BB99-2293-4302-B933-DCC524B515AD}" type="presOf" srcId="{0053F34B-A448-4741-9A23-30A8AB2F71A0}" destId="{C194F92A-2D8D-48F3-9DAD-83A3EFB0AA5E}" srcOrd="0" destOrd="0" presId="urn:microsoft.com/office/officeart/2005/8/layout/hList1"/>
    <dgm:cxn modelId="{F08C2CA6-443E-4267-B243-25C2DD40745F}" type="presOf" srcId="{F21BD814-DACD-4CFF-B199-9AD0F2905CCD}" destId="{FFAF6505-40D0-471E-95FB-893EA6EB1B86}" srcOrd="0" destOrd="0" presId="urn:microsoft.com/office/officeart/2005/8/layout/hList1"/>
    <dgm:cxn modelId="{1D2D98EE-2545-4CF6-955B-AE2F6039233F}" srcId="{14AB8F2B-EF65-440C-8B0E-1F1CB5022998}" destId="{F3AE481B-3F4A-4664-BDFA-7DBE22F44BC1}" srcOrd="3" destOrd="0" parTransId="{03659F66-F2E8-420F-BE5A-9F297109AF0B}" sibTransId="{CF8886DF-9565-4EAC-93A7-E806E7BDC676}"/>
    <dgm:cxn modelId="{87225D6E-E07C-4BEB-B2A5-10F3F5AF73D9}" type="presOf" srcId="{02A18B13-EA93-445D-BA54-774E5EE5939F}" destId="{3F8DD51D-9DC7-42ED-8FB9-5CFD720ECA39}" srcOrd="0" destOrd="0" presId="urn:microsoft.com/office/officeart/2005/8/layout/hList1"/>
    <dgm:cxn modelId="{BE610320-D3C4-4F18-9592-DE0625BF58F8}" type="presOf" srcId="{F713E685-1618-492A-9B8F-162486AF1648}" destId="{F6EF943B-E8BE-4C86-85DD-0F6CD14F986C}" srcOrd="0" destOrd="0" presId="urn:microsoft.com/office/officeart/2005/8/layout/hList1"/>
    <dgm:cxn modelId="{4EE4900D-2AA1-4A62-9C76-2CD1364ABBDC}" srcId="{14AB8F2B-EF65-440C-8B0E-1F1CB5022998}" destId="{FA38BFD0-1762-4F9B-A20C-FCE9B501E8C3}" srcOrd="1" destOrd="0" parTransId="{8D6FCCBB-C5B6-46B9-9E47-C6011F7076AC}" sibTransId="{AAAEA63D-0DA7-446B-990A-DDC0774C097E}"/>
    <dgm:cxn modelId="{A37C985E-6529-43E4-A3CD-BF888FBB1E7C}" type="presOf" srcId="{F3AE481B-3F4A-4664-BDFA-7DBE22F44BC1}" destId="{09BF23C2-10F6-4749-8275-482448081BFD}" srcOrd="0" destOrd="0" presId="urn:microsoft.com/office/officeart/2005/8/layout/hList1"/>
    <dgm:cxn modelId="{234B3310-B1E0-488B-8605-35E450436150}" type="presOf" srcId="{FA38BFD0-1762-4F9B-A20C-FCE9B501E8C3}" destId="{B5925E39-476F-4CDB-A163-BE6EBDC15BB2}" srcOrd="0" destOrd="0" presId="urn:microsoft.com/office/officeart/2005/8/layout/hList1"/>
    <dgm:cxn modelId="{C7FF5AD5-55AB-41C5-9BD6-EB3A580AF0C4}" type="presOf" srcId="{B5E79B2F-D930-4BDE-B045-4716CB816C00}" destId="{283D356C-67F8-4346-A3A1-4B0F8973F081}" srcOrd="0" destOrd="0" presId="urn:microsoft.com/office/officeart/2005/8/layout/hList1"/>
    <dgm:cxn modelId="{5723EF9D-D836-4918-AEA8-CFA7C44AD665}" srcId="{F3AE481B-3F4A-4664-BDFA-7DBE22F44BC1}" destId="{F21BD814-DACD-4CFF-B199-9AD0F2905CCD}" srcOrd="0" destOrd="0" parTransId="{2A6B7650-B9A9-4017-8677-32FC6E8EEF8F}" sibTransId="{272EFA18-8BA4-4A5B-9597-B102AB93C8FC}"/>
    <dgm:cxn modelId="{06429065-C05A-464D-8453-24D4897B798F}" srcId="{0053F34B-A448-4741-9A23-30A8AB2F71A0}" destId="{E466B49D-A0FA-4F95-8848-052805E1F7A4}" srcOrd="0" destOrd="0" parTransId="{5BEE9F06-E990-4627-8DBC-26E308E10004}" sibTransId="{71E4B3FF-815D-4711-915A-3171C56AFD21}"/>
    <dgm:cxn modelId="{42906892-13C0-4552-9A12-9381ED313BBC}" srcId="{FA38BFD0-1762-4F9B-A20C-FCE9B501E8C3}" destId="{F713E685-1618-492A-9B8F-162486AF1648}" srcOrd="0" destOrd="0" parTransId="{68BED81D-2153-4192-A749-AFEA282161D9}" sibTransId="{AC44DD3B-E84F-4EB3-A261-984057DEAA12}"/>
    <dgm:cxn modelId="{AAC70CBF-8C0F-44C5-ABFA-37F58812AFCF}" srcId="{14AB8F2B-EF65-440C-8B0E-1F1CB5022998}" destId="{0053F34B-A448-4741-9A23-30A8AB2F71A0}" srcOrd="2" destOrd="0" parTransId="{FD97AB26-9BA2-47CF-9EB5-1F6DF51AF5C0}" sibTransId="{4D70DA15-3E3B-479D-BB3A-A6B81B6C12FB}"/>
    <dgm:cxn modelId="{49C9F3DA-E747-4E83-8E09-BE3B80C21829}" srcId="{14AB8F2B-EF65-440C-8B0E-1F1CB5022998}" destId="{B5E79B2F-D930-4BDE-B045-4716CB816C00}" srcOrd="0" destOrd="0" parTransId="{0C66365A-C95A-4137-94A7-2E95E6AD294F}" sibTransId="{E18FD9B7-A633-4037-B48A-771CF4A15AAF}"/>
    <dgm:cxn modelId="{CAD5424D-9F09-4A5D-8124-1C51AEE655B3}" type="presOf" srcId="{14AB8F2B-EF65-440C-8B0E-1F1CB5022998}" destId="{1163520C-A112-4067-BA72-80CD83A0F69C}" srcOrd="0" destOrd="0" presId="urn:microsoft.com/office/officeart/2005/8/layout/hList1"/>
    <dgm:cxn modelId="{920FD9FB-D142-4E1B-A1B3-33A57B34BFC2}" type="presOf" srcId="{E466B49D-A0FA-4F95-8848-052805E1F7A4}" destId="{619A3540-227B-4E39-A9C9-121B9426E5A3}" srcOrd="0" destOrd="0" presId="urn:microsoft.com/office/officeart/2005/8/layout/hList1"/>
    <dgm:cxn modelId="{4E001BFA-2563-449F-A2EA-940CBCD50468}" type="presParOf" srcId="{1163520C-A112-4067-BA72-80CD83A0F69C}" destId="{27ACA5CA-E30B-4472-9437-B85330BCF843}" srcOrd="0" destOrd="0" presId="urn:microsoft.com/office/officeart/2005/8/layout/hList1"/>
    <dgm:cxn modelId="{7BD270FF-B79E-4310-AFE7-B774514696DF}" type="presParOf" srcId="{27ACA5CA-E30B-4472-9437-B85330BCF843}" destId="{283D356C-67F8-4346-A3A1-4B0F8973F081}" srcOrd="0" destOrd="0" presId="urn:microsoft.com/office/officeart/2005/8/layout/hList1"/>
    <dgm:cxn modelId="{9E822AC4-FE19-4CE6-A417-A8E2E0304789}" type="presParOf" srcId="{27ACA5CA-E30B-4472-9437-B85330BCF843}" destId="{3F8DD51D-9DC7-42ED-8FB9-5CFD720ECA39}" srcOrd="1" destOrd="0" presId="urn:microsoft.com/office/officeart/2005/8/layout/hList1"/>
    <dgm:cxn modelId="{8B05910C-8496-4984-A454-FCE7FDFF4E91}" type="presParOf" srcId="{1163520C-A112-4067-BA72-80CD83A0F69C}" destId="{AD78E0A3-A465-4C6F-9377-0A4D06A64C7C}" srcOrd="1" destOrd="0" presId="urn:microsoft.com/office/officeart/2005/8/layout/hList1"/>
    <dgm:cxn modelId="{2D76F38F-0838-442B-8C51-D3505CA5BBE8}" type="presParOf" srcId="{1163520C-A112-4067-BA72-80CD83A0F69C}" destId="{032F5318-005D-4695-AF6F-4CDFB9D1A385}" srcOrd="2" destOrd="0" presId="urn:microsoft.com/office/officeart/2005/8/layout/hList1"/>
    <dgm:cxn modelId="{50D8CD0D-1BE6-4C0B-B600-9D90E20A97E7}" type="presParOf" srcId="{032F5318-005D-4695-AF6F-4CDFB9D1A385}" destId="{B5925E39-476F-4CDB-A163-BE6EBDC15BB2}" srcOrd="0" destOrd="0" presId="urn:microsoft.com/office/officeart/2005/8/layout/hList1"/>
    <dgm:cxn modelId="{08D6A598-7CD1-41C1-82C3-07D8A8C645CD}" type="presParOf" srcId="{032F5318-005D-4695-AF6F-4CDFB9D1A385}" destId="{F6EF943B-E8BE-4C86-85DD-0F6CD14F986C}" srcOrd="1" destOrd="0" presId="urn:microsoft.com/office/officeart/2005/8/layout/hList1"/>
    <dgm:cxn modelId="{EBF8E512-CA86-4CC5-89D2-650CCEF39FD3}" type="presParOf" srcId="{1163520C-A112-4067-BA72-80CD83A0F69C}" destId="{A90EB3A5-F875-4901-9457-8664A751B8E6}" srcOrd="3" destOrd="0" presId="urn:microsoft.com/office/officeart/2005/8/layout/hList1"/>
    <dgm:cxn modelId="{DF5DE7D8-B0B5-4719-A2E0-C1DBA6B0CB76}" type="presParOf" srcId="{1163520C-A112-4067-BA72-80CD83A0F69C}" destId="{BF3A3476-EB05-4A22-8A62-16E42418A9C5}" srcOrd="4" destOrd="0" presId="urn:microsoft.com/office/officeart/2005/8/layout/hList1"/>
    <dgm:cxn modelId="{63F5D44D-763E-401A-B0EB-E73EC8978E76}" type="presParOf" srcId="{BF3A3476-EB05-4A22-8A62-16E42418A9C5}" destId="{C194F92A-2D8D-48F3-9DAD-83A3EFB0AA5E}" srcOrd="0" destOrd="0" presId="urn:microsoft.com/office/officeart/2005/8/layout/hList1"/>
    <dgm:cxn modelId="{01B10B6D-0890-4F51-B787-1A1333432A5F}" type="presParOf" srcId="{BF3A3476-EB05-4A22-8A62-16E42418A9C5}" destId="{619A3540-227B-4E39-A9C9-121B9426E5A3}" srcOrd="1" destOrd="0" presId="urn:microsoft.com/office/officeart/2005/8/layout/hList1"/>
    <dgm:cxn modelId="{B5B363BC-DBD6-4617-8AA8-0938295F0DC0}" type="presParOf" srcId="{1163520C-A112-4067-BA72-80CD83A0F69C}" destId="{2AA9FBA9-9A0F-4D54-8F7E-716767BD247D}" srcOrd="5" destOrd="0" presId="urn:microsoft.com/office/officeart/2005/8/layout/hList1"/>
    <dgm:cxn modelId="{3B837632-220E-46BE-BC1A-E93CADCE10FD}" type="presParOf" srcId="{1163520C-A112-4067-BA72-80CD83A0F69C}" destId="{7A967F06-49CB-4B42-8B3A-EAD2FBCEC42A}" srcOrd="6" destOrd="0" presId="urn:microsoft.com/office/officeart/2005/8/layout/hList1"/>
    <dgm:cxn modelId="{20F7664B-956B-4427-B2D9-01F6C5C789FC}" type="presParOf" srcId="{7A967F06-49CB-4B42-8B3A-EAD2FBCEC42A}" destId="{09BF23C2-10F6-4749-8275-482448081BFD}" srcOrd="0" destOrd="0" presId="urn:microsoft.com/office/officeart/2005/8/layout/hList1"/>
    <dgm:cxn modelId="{92DDADDC-5B16-4617-B48D-719FCB8D70C3}" type="presParOf" srcId="{7A967F06-49CB-4B42-8B3A-EAD2FBCEC42A}" destId="{FFAF6505-40D0-471E-95FB-893EA6EB1B8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8A622E-FEDB-4769-BB11-8E4BAA751B50}" type="doc">
      <dgm:prSet loTypeId="urn:microsoft.com/office/officeart/2005/8/layout/process4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9E38E4B1-9446-4F00-949B-164D9F2BBB7F}">
      <dgm:prSet phldrT="[Текст]"/>
      <dgm:spPr/>
      <dgm:t>
        <a:bodyPr/>
        <a:lstStyle/>
        <a:p>
          <a:r>
            <a:rPr lang="uk-UA" dirty="0" smtClean="0"/>
            <a:t>Адвокат зобов'язаний зберігати адвокатську таємницю, дотримання якої є необхідною передумовою довірчих відносин між адвокатом і клієнтом, без яких неможливо належне надання юридичної допомоги. Адже особа, яка звернулась за правовою допомогою, має бути впевнена у нерозголошенні даних про неї, її близьких родичів, у неї мають бути гарантії збереження таємниці тих розмов, що велися з адвокатом, суті правових консультацій, порад тощо.</a:t>
          </a:r>
          <a:endParaRPr lang="uk-UA" dirty="0"/>
        </a:p>
      </dgm:t>
    </dgm:pt>
    <dgm:pt modelId="{57D049B3-2786-444D-AA37-81BA466E516B}" type="parTrans" cxnId="{C530D833-7EE7-45BE-A60A-062364114AAC}">
      <dgm:prSet/>
      <dgm:spPr/>
      <dgm:t>
        <a:bodyPr/>
        <a:lstStyle/>
        <a:p>
          <a:endParaRPr lang="uk-UA"/>
        </a:p>
      </dgm:t>
    </dgm:pt>
    <dgm:pt modelId="{BCDDC305-4EA5-4EDD-8932-F72B7F1D3D25}" type="sibTrans" cxnId="{C530D833-7EE7-45BE-A60A-062364114AAC}">
      <dgm:prSet/>
      <dgm:spPr/>
      <dgm:t>
        <a:bodyPr/>
        <a:lstStyle/>
        <a:p>
          <a:endParaRPr lang="uk-UA"/>
        </a:p>
      </dgm:t>
    </dgm:pt>
    <dgm:pt modelId="{EA7A29D2-8551-465F-B68C-62ECFBB020D7}">
      <dgm:prSet phldrT="[Текст]"/>
      <dgm:spPr/>
      <dgm:t>
        <a:bodyPr/>
        <a:lstStyle/>
        <a:p>
          <a:r>
            <a:rPr lang="uk-UA" dirty="0" smtClean="0"/>
            <a:t>Відповідно до ч. 1 ст. 22 Закону </a:t>
          </a:r>
          <a:r>
            <a:rPr lang="uk-UA" b="1" dirty="0" smtClean="0"/>
            <a:t>адвокатською таємницею </a:t>
          </a:r>
          <a:r>
            <a:rPr lang="uk-UA" dirty="0" smtClean="0"/>
            <a:t>є будь-яка інформація, що стала відома адвокату, помічнику адвоката, стажисту адвоката, особі, яка перебуває у трудових відносинах з адвокатом, про клієнта, а також питання, з яких клієнт (особа, якій відмовлено в укладенні договору про надання правової допомоги з передбачених цим Законом підстав) звертався до адвоката, адвокатського бюро, адвокатського об'єднання, зміст порад, консультацій, роз'яснень адвоката, складені ним документи, інформація, що зберігається на електронних носіях, та інші документи і відомості, одержані адвокатом під час здійснення адвокатської діяльності.</a:t>
          </a:r>
          <a:endParaRPr lang="uk-UA" dirty="0"/>
        </a:p>
      </dgm:t>
    </dgm:pt>
    <dgm:pt modelId="{9F955459-FA1E-4F60-9BB7-89A5FC4789FA}" type="parTrans" cxnId="{30F94023-5911-472E-9CD3-79BE92CADF2D}">
      <dgm:prSet/>
      <dgm:spPr/>
      <dgm:t>
        <a:bodyPr/>
        <a:lstStyle/>
        <a:p>
          <a:endParaRPr lang="uk-UA"/>
        </a:p>
      </dgm:t>
    </dgm:pt>
    <dgm:pt modelId="{E6093268-BA73-4293-B321-CF8DA160DA4E}" type="sibTrans" cxnId="{30F94023-5911-472E-9CD3-79BE92CADF2D}">
      <dgm:prSet/>
      <dgm:spPr/>
      <dgm:t>
        <a:bodyPr/>
        <a:lstStyle/>
        <a:p>
          <a:endParaRPr lang="uk-UA"/>
        </a:p>
      </dgm:t>
    </dgm:pt>
    <dgm:pt modelId="{8CBE7F40-259B-4A4A-B799-01C9D35197A8}">
      <dgm:prSet phldrT="[Текст]"/>
      <dgm:spPr/>
      <dgm:t>
        <a:bodyPr/>
        <a:lstStyle/>
        <a:p>
          <a:r>
            <a:rPr lang="uk-UA" dirty="0" smtClean="0">
              <a:solidFill>
                <a:schemeClr val="tx2"/>
              </a:solidFill>
            </a:rPr>
            <a:t>Закон установлює випадки, коли документи втрачають статус адвокатської таємниці:</a:t>
          </a:r>
        </a:p>
        <a:p>
          <a:r>
            <a:rPr lang="uk-UA" dirty="0" smtClean="0">
              <a:solidFill>
                <a:schemeClr val="tx2"/>
              </a:solidFill>
            </a:rPr>
            <a:t>1) за письмовою заявою клієнта (особи, якій відмовлено в укладенні договору про надання правової допомоги з передбачених Законом підстав;</a:t>
          </a:r>
        </a:p>
        <a:p>
          <a:r>
            <a:rPr lang="uk-UA" dirty="0" smtClean="0">
              <a:solidFill>
                <a:schemeClr val="tx2"/>
              </a:solidFill>
            </a:rPr>
            <a:t>2) у разі пред'явлення клієнтом вимог до адвоката у зв'язку з адвокатською діяльністю адвокат звільняється від обов'язку збереження адвокатської таємниці в межах, необхідних для захисту його прав та інтересів (ч. 4 ст. 22).</a:t>
          </a:r>
          <a:endParaRPr lang="uk-UA" dirty="0">
            <a:solidFill>
              <a:schemeClr val="tx2"/>
            </a:solidFill>
          </a:endParaRPr>
        </a:p>
      </dgm:t>
    </dgm:pt>
    <dgm:pt modelId="{8FFFC884-DAFB-4C39-820A-264965A95D87}" type="parTrans" cxnId="{392E8120-8933-4A06-A5B4-E3737034EEDF}">
      <dgm:prSet/>
      <dgm:spPr/>
      <dgm:t>
        <a:bodyPr/>
        <a:lstStyle/>
        <a:p>
          <a:endParaRPr lang="uk-UA"/>
        </a:p>
      </dgm:t>
    </dgm:pt>
    <dgm:pt modelId="{AEF2691A-DB8B-4E56-A33D-4CD33934F050}" type="sibTrans" cxnId="{392E8120-8933-4A06-A5B4-E3737034EEDF}">
      <dgm:prSet/>
      <dgm:spPr/>
      <dgm:t>
        <a:bodyPr/>
        <a:lstStyle/>
        <a:p>
          <a:endParaRPr lang="uk-UA"/>
        </a:p>
      </dgm:t>
    </dgm:pt>
    <dgm:pt modelId="{0A152FAB-BAC3-40E6-91FE-A2A7C4437433}" type="pres">
      <dgm:prSet presAssocID="{4A8A622E-FEDB-4769-BB11-8E4BAA751B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A1455B-B944-489B-ACF7-6464A0F91881}" type="pres">
      <dgm:prSet presAssocID="{8CBE7F40-259B-4A4A-B799-01C9D35197A8}" presName="boxAndChildren" presStyleCnt="0"/>
      <dgm:spPr/>
    </dgm:pt>
    <dgm:pt modelId="{2ABC1543-EE24-42B6-9391-A6681DD90FDC}" type="pres">
      <dgm:prSet presAssocID="{8CBE7F40-259B-4A4A-B799-01C9D35197A8}" presName="parentTextBox" presStyleLbl="node1" presStyleIdx="0" presStyleCnt="3"/>
      <dgm:spPr/>
      <dgm:t>
        <a:bodyPr/>
        <a:lstStyle/>
        <a:p>
          <a:endParaRPr lang="uk-UA"/>
        </a:p>
      </dgm:t>
    </dgm:pt>
    <dgm:pt modelId="{773F1237-1F0F-4C94-8011-4BE37E6CD54C}" type="pres">
      <dgm:prSet presAssocID="{E6093268-BA73-4293-B321-CF8DA160DA4E}" presName="sp" presStyleCnt="0"/>
      <dgm:spPr/>
    </dgm:pt>
    <dgm:pt modelId="{B42D1407-00DF-4C27-9965-9D8053BF6257}" type="pres">
      <dgm:prSet presAssocID="{EA7A29D2-8551-465F-B68C-62ECFBB020D7}" presName="arrowAndChildren" presStyleCnt="0"/>
      <dgm:spPr/>
    </dgm:pt>
    <dgm:pt modelId="{93EC8E5D-D1D2-4BC3-B382-B2A934694629}" type="pres">
      <dgm:prSet presAssocID="{EA7A29D2-8551-465F-B68C-62ECFBB020D7}" presName="parentTextArrow" presStyleLbl="node1" presStyleIdx="1" presStyleCnt="3"/>
      <dgm:spPr/>
      <dgm:t>
        <a:bodyPr/>
        <a:lstStyle/>
        <a:p>
          <a:endParaRPr lang="uk-UA"/>
        </a:p>
      </dgm:t>
    </dgm:pt>
    <dgm:pt modelId="{C8AE3B0C-CE1C-494F-8D60-3DE93D47B30A}" type="pres">
      <dgm:prSet presAssocID="{BCDDC305-4EA5-4EDD-8932-F72B7F1D3D25}" presName="sp" presStyleCnt="0"/>
      <dgm:spPr/>
    </dgm:pt>
    <dgm:pt modelId="{7A96B6FC-DDCD-462B-94F3-0F00171AC8D7}" type="pres">
      <dgm:prSet presAssocID="{9E38E4B1-9446-4F00-949B-164D9F2BBB7F}" presName="arrowAndChildren" presStyleCnt="0"/>
      <dgm:spPr/>
    </dgm:pt>
    <dgm:pt modelId="{B7FA744E-848C-4CB3-B904-1BB6018EE5EE}" type="pres">
      <dgm:prSet presAssocID="{9E38E4B1-9446-4F00-949B-164D9F2BBB7F}" presName="parentTextArrow" presStyleLbl="node1" presStyleIdx="2" presStyleCnt="3"/>
      <dgm:spPr/>
      <dgm:t>
        <a:bodyPr/>
        <a:lstStyle/>
        <a:p>
          <a:endParaRPr lang="uk-UA"/>
        </a:p>
      </dgm:t>
    </dgm:pt>
  </dgm:ptLst>
  <dgm:cxnLst>
    <dgm:cxn modelId="{5CDEDB38-F6C0-4402-812E-BE4C2B1BA1DE}" type="presOf" srcId="{4A8A622E-FEDB-4769-BB11-8E4BAA751B50}" destId="{0A152FAB-BAC3-40E6-91FE-A2A7C4437433}" srcOrd="0" destOrd="0" presId="urn:microsoft.com/office/officeart/2005/8/layout/process4"/>
    <dgm:cxn modelId="{83DC9ED9-B47A-4EFE-81FE-9C72D5C30671}" type="presOf" srcId="{9E38E4B1-9446-4F00-949B-164D9F2BBB7F}" destId="{B7FA744E-848C-4CB3-B904-1BB6018EE5EE}" srcOrd="0" destOrd="0" presId="urn:microsoft.com/office/officeart/2005/8/layout/process4"/>
    <dgm:cxn modelId="{415B4061-CD26-452D-915B-8ADBA3534E5B}" type="presOf" srcId="{EA7A29D2-8551-465F-B68C-62ECFBB020D7}" destId="{93EC8E5D-D1D2-4BC3-B382-B2A934694629}" srcOrd="0" destOrd="0" presId="urn:microsoft.com/office/officeart/2005/8/layout/process4"/>
    <dgm:cxn modelId="{D7E27D3D-C9AA-4FC2-A24D-1DA08602C539}" type="presOf" srcId="{8CBE7F40-259B-4A4A-B799-01C9D35197A8}" destId="{2ABC1543-EE24-42B6-9391-A6681DD90FDC}" srcOrd="0" destOrd="0" presId="urn:microsoft.com/office/officeart/2005/8/layout/process4"/>
    <dgm:cxn modelId="{C530D833-7EE7-45BE-A60A-062364114AAC}" srcId="{4A8A622E-FEDB-4769-BB11-8E4BAA751B50}" destId="{9E38E4B1-9446-4F00-949B-164D9F2BBB7F}" srcOrd="0" destOrd="0" parTransId="{57D049B3-2786-444D-AA37-81BA466E516B}" sibTransId="{BCDDC305-4EA5-4EDD-8932-F72B7F1D3D25}"/>
    <dgm:cxn modelId="{392E8120-8933-4A06-A5B4-E3737034EEDF}" srcId="{4A8A622E-FEDB-4769-BB11-8E4BAA751B50}" destId="{8CBE7F40-259B-4A4A-B799-01C9D35197A8}" srcOrd="2" destOrd="0" parTransId="{8FFFC884-DAFB-4C39-820A-264965A95D87}" sibTransId="{AEF2691A-DB8B-4E56-A33D-4CD33934F050}"/>
    <dgm:cxn modelId="{30F94023-5911-472E-9CD3-79BE92CADF2D}" srcId="{4A8A622E-FEDB-4769-BB11-8E4BAA751B50}" destId="{EA7A29D2-8551-465F-B68C-62ECFBB020D7}" srcOrd="1" destOrd="0" parTransId="{9F955459-FA1E-4F60-9BB7-89A5FC4789FA}" sibTransId="{E6093268-BA73-4293-B321-CF8DA160DA4E}"/>
    <dgm:cxn modelId="{F782695A-C2AC-4355-ADA2-F1DF395283A5}" type="presParOf" srcId="{0A152FAB-BAC3-40E6-91FE-A2A7C4437433}" destId="{7CA1455B-B944-489B-ACF7-6464A0F91881}" srcOrd="0" destOrd="0" presId="urn:microsoft.com/office/officeart/2005/8/layout/process4"/>
    <dgm:cxn modelId="{CD9F88AF-F293-4D04-9FE0-DABD85EDEA6C}" type="presParOf" srcId="{7CA1455B-B944-489B-ACF7-6464A0F91881}" destId="{2ABC1543-EE24-42B6-9391-A6681DD90FDC}" srcOrd="0" destOrd="0" presId="urn:microsoft.com/office/officeart/2005/8/layout/process4"/>
    <dgm:cxn modelId="{EF8A2219-696C-4FE9-A67E-BC7BA51A7A22}" type="presParOf" srcId="{0A152FAB-BAC3-40E6-91FE-A2A7C4437433}" destId="{773F1237-1F0F-4C94-8011-4BE37E6CD54C}" srcOrd="1" destOrd="0" presId="urn:microsoft.com/office/officeart/2005/8/layout/process4"/>
    <dgm:cxn modelId="{6FEA8391-3C04-4256-880E-5B6C1AAF07BC}" type="presParOf" srcId="{0A152FAB-BAC3-40E6-91FE-A2A7C4437433}" destId="{B42D1407-00DF-4C27-9965-9D8053BF6257}" srcOrd="2" destOrd="0" presId="urn:microsoft.com/office/officeart/2005/8/layout/process4"/>
    <dgm:cxn modelId="{C2AFB1B4-F0A8-4F23-96CD-0C1A331010E0}" type="presParOf" srcId="{B42D1407-00DF-4C27-9965-9D8053BF6257}" destId="{93EC8E5D-D1D2-4BC3-B382-B2A934694629}" srcOrd="0" destOrd="0" presId="urn:microsoft.com/office/officeart/2005/8/layout/process4"/>
    <dgm:cxn modelId="{D09BC57D-C68C-4931-906F-DFCCDFF9E652}" type="presParOf" srcId="{0A152FAB-BAC3-40E6-91FE-A2A7C4437433}" destId="{C8AE3B0C-CE1C-494F-8D60-3DE93D47B30A}" srcOrd="3" destOrd="0" presId="urn:microsoft.com/office/officeart/2005/8/layout/process4"/>
    <dgm:cxn modelId="{C82CDFB5-10CD-42BA-9386-8B3040A2D7D1}" type="presParOf" srcId="{0A152FAB-BAC3-40E6-91FE-A2A7C4437433}" destId="{7A96B6FC-DDCD-462B-94F3-0F00171AC8D7}" srcOrd="4" destOrd="0" presId="urn:microsoft.com/office/officeart/2005/8/layout/process4"/>
    <dgm:cxn modelId="{451FD2A2-1247-4619-9FCB-E56B9BD5EB1E}" type="presParOf" srcId="{7A96B6FC-DDCD-462B-94F3-0F00171AC8D7}" destId="{B7FA744E-848C-4CB3-B904-1BB6018EE5E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32D2E9-8EF1-4203-AC0B-FC14780C5B19}" type="doc">
      <dgm:prSet loTypeId="urn:microsoft.com/office/officeart/2005/8/layout/matrix3" loCatId="matrix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0CBBBA45-E32C-4031-98F5-19B7EE81A100}">
      <dgm:prSet phldrT="[Текст]" custT="1"/>
      <dgm:spPr/>
      <dgm:t>
        <a:bodyPr/>
        <a:lstStyle/>
        <a:p>
          <a:r>
            <a:rPr lang="uk-UA" sz="1200" dirty="0" smtClean="0">
              <a:solidFill>
                <a:srgbClr val="FFFF00"/>
              </a:solidFill>
            </a:rPr>
            <a:t>Принцип </a:t>
          </a:r>
          <a:r>
            <a:rPr lang="uk-UA" sz="1200" b="1" dirty="0" smtClean="0">
              <a:solidFill>
                <a:srgbClr val="FFFF00"/>
              </a:solidFill>
            </a:rPr>
            <a:t>уникнення конфлікту інтересів </a:t>
          </a:r>
          <a:r>
            <a:rPr lang="uk-UA" sz="1200" dirty="0" smtClean="0">
              <a:solidFill>
                <a:srgbClr val="FFFF00"/>
              </a:solidFill>
            </a:rPr>
            <a:t>у адвокатській діяльності проявляється перш за все у конституційних завданнях адвокатури щодо забезпечення права на захист від обвинувачення та надання правової допомоги.</a:t>
          </a:r>
          <a:endParaRPr lang="uk-UA" sz="1200" dirty="0">
            <a:solidFill>
              <a:srgbClr val="FFFF00"/>
            </a:solidFill>
          </a:endParaRPr>
        </a:p>
      </dgm:t>
    </dgm:pt>
    <dgm:pt modelId="{BABEE4F1-DE07-4714-8137-A0EB4FD39A24}" type="parTrans" cxnId="{66AC51A9-0089-4F20-BE91-56E0A9DF2C6A}">
      <dgm:prSet/>
      <dgm:spPr/>
      <dgm:t>
        <a:bodyPr/>
        <a:lstStyle/>
        <a:p>
          <a:endParaRPr lang="uk-UA"/>
        </a:p>
      </dgm:t>
    </dgm:pt>
    <dgm:pt modelId="{0C4CD8C2-0E85-4BCA-926D-94F8603428D0}" type="sibTrans" cxnId="{66AC51A9-0089-4F20-BE91-56E0A9DF2C6A}">
      <dgm:prSet/>
      <dgm:spPr/>
      <dgm:t>
        <a:bodyPr/>
        <a:lstStyle/>
        <a:p>
          <a:endParaRPr lang="uk-UA"/>
        </a:p>
      </dgm:t>
    </dgm:pt>
    <dgm:pt modelId="{E1F8622A-21BB-4C56-BA66-329AA87CCFAD}">
      <dgm:prSet phldrT="[Текст]" custT="1"/>
      <dgm:spPr/>
      <dgm:t>
        <a:bodyPr/>
        <a:lstStyle/>
        <a:p>
          <a:r>
            <a:rPr lang="uk-UA" sz="1000" dirty="0" smtClean="0">
              <a:solidFill>
                <a:srgbClr val="002060"/>
              </a:solidFill>
            </a:rPr>
            <a:t>Стаття 1 Закону визначає </a:t>
          </a:r>
          <a:r>
            <a:rPr lang="uk-UA" sz="1000" b="1" dirty="0" smtClean="0">
              <a:solidFill>
                <a:srgbClr val="002060"/>
              </a:solidFill>
            </a:rPr>
            <a:t>конфлікт інтересів </a:t>
          </a:r>
          <a:r>
            <a:rPr lang="uk-UA" sz="1000" dirty="0" smtClean="0">
              <a:solidFill>
                <a:srgbClr val="002060"/>
              </a:solidFill>
            </a:rPr>
            <a:t>як суперечність між особистими інтересами адвоката та його професійними правами і обов'язками, наявність якої може вплинути на об'єктивність або неупередженість під час виконання адвокатом його професійних обов'язків, а також на вчинення чи не вчинення ним дій під час здійснення адвокатської діяльності.</a:t>
          </a:r>
          <a:endParaRPr lang="uk-UA" sz="1000" dirty="0">
            <a:solidFill>
              <a:srgbClr val="002060"/>
            </a:solidFill>
          </a:endParaRPr>
        </a:p>
      </dgm:t>
    </dgm:pt>
    <dgm:pt modelId="{48741BFB-2D18-4CD5-96D9-9CA614432CEA}" type="parTrans" cxnId="{B3434839-AA18-4045-8474-6E226A2BC559}">
      <dgm:prSet/>
      <dgm:spPr/>
      <dgm:t>
        <a:bodyPr/>
        <a:lstStyle/>
        <a:p>
          <a:endParaRPr lang="uk-UA"/>
        </a:p>
      </dgm:t>
    </dgm:pt>
    <dgm:pt modelId="{0725FD2E-B1E0-405C-8D9E-3C22A877414D}" type="sibTrans" cxnId="{B3434839-AA18-4045-8474-6E226A2BC559}">
      <dgm:prSet/>
      <dgm:spPr/>
      <dgm:t>
        <a:bodyPr/>
        <a:lstStyle/>
        <a:p>
          <a:endParaRPr lang="uk-UA"/>
        </a:p>
      </dgm:t>
    </dgm:pt>
    <dgm:pt modelId="{EC6371D0-0A29-4FF5-9D3B-3BD8F8CA6354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B0F0"/>
              </a:solidFill>
            </a:rPr>
            <a:t>Адвокату, адвокатському бюро або адвокатському об'єднанню забороняється укладати договір про надання правової допомоги у разі виникнення конфлікту інтересів. </a:t>
          </a:r>
          <a:endParaRPr lang="uk-UA" sz="1400" dirty="0">
            <a:solidFill>
              <a:srgbClr val="00B0F0"/>
            </a:solidFill>
          </a:endParaRPr>
        </a:p>
      </dgm:t>
    </dgm:pt>
    <dgm:pt modelId="{BAA562C7-A88E-48DD-A48F-CAA14711E6DB}" type="parTrans" cxnId="{6D97F850-7DB5-44BA-A651-83F59EB8A363}">
      <dgm:prSet/>
      <dgm:spPr/>
      <dgm:t>
        <a:bodyPr/>
        <a:lstStyle/>
        <a:p>
          <a:endParaRPr lang="uk-UA"/>
        </a:p>
      </dgm:t>
    </dgm:pt>
    <dgm:pt modelId="{FB0916BD-8EF1-47F6-8351-1578873A2D66}" type="sibTrans" cxnId="{6D97F850-7DB5-44BA-A651-83F59EB8A363}">
      <dgm:prSet/>
      <dgm:spPr/>
      <dgm:t>
        <a:bodyPr/>
        <a:lstStyle/>
        <a:p>
          <a:endParaRPr lang="uk-UA"/>
        </a:p>
      </dgm:t>
    </dgm:pt>
    <dgm:pt modelId="{FB1793F6-B819-45D7-8241-775479FCADD5}">
      <dgm:prSet phldrT="[Текст]" custT="1"/>
      <dgm:spPr/>
      <dgm:t>
        <a:bodyPr/>
        <a:lstStyle/>
        <a:p>
          <a:r>
            <a:rPr lang="uk-UA" sz="1400" dirty="0" smtClean="0"/>
            <a:t>З принципу уникнення конфлікту інтересів випливає правило: адвокат не має права використовувати свої повноваження на шкоду особі, в інтересах якої він прийняв доручення.</a:t>
          </a:r>
          <a:endParaRPr lang="uk-UA" sz="1400" dirty="0"/>
        </a:p>
      </dgm:t>
    </dgm:pt>
    <dgm:pt modelId="{0C21B513-8451-442C-905A-0A79348E2A13}" type="parTrans" cxnId="{130BF8CC-788D-4413-A66D-8053C2013B3A}">
      <dgm:prSet/>
      <dgm:spPr/>
      <dgm:t>
        <a:bodyPr/>
        <a:lstStyle/>
        <a:p>
          <a:endParaRPr lang="uk-UA"/>
        </a:p>
      </dgm:t>
    </dgm:pt>
    <dgm:pt modelId="{04131718-B1D9-4886-8B5A-46D7DB86EAAF}" type="sibTrans" cxnId="{130BF8CC-788D-4413-A66D-8053C2013B3A}">
      <dgm:prSet/>
      <dgm:spPr/>
      <dgm:t>
        <a:bodyPr/>
        <a:lstStyle/>
        <a:p>
          <a:endParaRPr lang="uk-UA"/>
        </a:p>
      </dgm:t>
    </dgm:pt>
    <dgm:pt modelId="{20BF14B1-41DC-4FD2-948A-2D25AC15BAA6}" type="pres">
      <dgm:prSet presAssocID="{C232D2E9-8EF1-4203-AC0B-FC14780C5B1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E7FE63-1A2F-400A-9DDF-4C4B24ADDDA6}" type="pres">
      <dgm:prSet presAssocID="{C232D2E9-8EF1-4203-AC0B-FC14780C5B19}" presName="diamond" presStyleLbl="bgShp" presStyleIdx="0" presStyleCnt="1"/>
      <dgm:spPr/>
    </dgm:pt>
    <dgm:pt modelId="{B35CC86C-308E-4D76-9DB3-E054CE942BF7}" type="pres">
      <dgm:prSet presAssocID="{C232D2E9-8EF1-4203-AC0B-FC14780C5B1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929485-FB83-4856-B5B9-0FCDFDBBB173}" type="pres">
      <dgm:prSet presAssocID="{C232D2E9-8EF1-4203-AC0B-FC14780C5B1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11DC2B-D4C7-4313-95A8-BEA13B154686}" type="pres">
      <dgm:prSet presAssocID="{C232D2E9-8EF1-4203-AC0B-FC14780C5B1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0E89D2A-5994-4C10-A3F1-F97A88B15F05}" type="pres">
      <dgm:prSet presAssocID="{C232D2E9-8EF1-4203-AC0B-FC14780C5B19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96C59A8-6043-4994-AE8D-BF2C6A49128D}" type="presOf" srcId="{C232D2E9-8EF1-4203-AC0B-FC14780C5B19}" destId="{20BF14B1-41DC-4FD2-948A-2D25AC15BAA6}" srcOrd="0" destOrd="0" presId="urn:microsoft.com/office/officeart/2005/8/layout/matrix3"/>
    <dgm:cxn modelId="{6D97F850-7DB5-44BA-A651-83F59EB8A363}" srcId="{C232D2E9-8EF1-4203-AC0B-FC14780C5B19}" destId="{EC6371D0-0A29-4FF5-9D3B-3BD8F8CA6354}" srcOrd="2" destOrd="0" parTransId="{BAA562C7-A88E-48DD-A48F-CAA14711E6DB}" sibTransId="{FB0916BD-8EF1-47F6-8351-1578873A2D66}"/>
    <dgm:cxn modelId="{A9A3A1B1-BF88-4B84-B779-32C681CA5FDE}" type="presOf" srcId="{EC6371D0-0A29-4FF5-9D3B-3BD8F8CA6354}" destId="{4111DC2B-D4C7-4313-95A8-BEA13B154686}" srcOrd="0" destOrd="0" presId="urn:microsoft.com/office/officeart/2005/8/layout/matrix3"/>
    <dgm:cxn modelId="{77325CEB-03C8-4F14-8A7D-5A058CADBDBF}" type="presOf" srcId="{FB1793F6-B819-45D7-8241-775479FCADD5}" destId="{70E89D2A-5994-4C10-A3F1-F97A88B15F05}" srcOrd="0" destOrd="0" presId="urn:microsoft.com/office/officeart/2005/8/layout/matrix3"/>
    <dgm:cxn modelId="{66AC51A9-0089-4F20-BE91-56E0A9DF2C6A}" srcId="{C232D2E9-8EF1-4203-AC0B-FC14780C5B19}" destId="{0CBBBA45-E32C-4031-98F5-19B7EE81A100}" srcOrd="0" destOrd="0" parTransId="{BABEE4F1-DE07-4714-8137-A0EB4FD39A24}" sibTransId="{0C4CD8C2-0E85-4BCA-926D-94F8603428D0}"/>
    <dgm:cxn modelId="{A354CDAF-AA00-405D-8119-79B1BCE8CB86}" type="presOf" srcId="{0CBBBA45-E32C-4031-98F5-19B7EE81A100}" destId="{B35CC86C-308E-4D76-9DB3-E054CE942BF7}" srcOrd="0" destOrd="0" presId="urn:microsoft.com/office/officeart/2005/8/layout/matrix3"/>
    <dgm:cxn modelId="{B3434839-AA18-4045-8474-6E226A2BC559}" srcId="{C232D2E9-8EF1-4203-AC0B-FC14780C5B19}" destId="{E1F8622A-21BB-4C56-BA66-329AA87CCFAD}" srcOrd="1" destOrd="0" parTransId="{48741BFB-2D18-4CD5-96D9-9CA614432CEA}" sibTransId="{0725FD2E-B1E0-405C-8D9E-3C22A877414D}"/>
    <dgm:cxn modelId="{4496E697-19F7-4529-858E-675266A3E98B}" type="presOf" srcId="{E1F8622A-21BB-4C56-BA66-329AA87CCFAD}" destId="{48929485-FB83-4856-B5B9-0FCDFDBBB173}" srcOrd="0" destOrd="0" presId="urn:microsoft.com/office/officeart/2005/8/layout/matrix3"/>
    <dgm:cxn modelId="{130BF8CC-788D-4413-A66D-8053C2013B3A}" srcId="{C232D2E9-8EF1-4203-AC0B-FC14780C5B19}" destId="{FB1793F6-B819-45D7-8241-775479FCADD5}" srcOrd="3" destOrd="0" parTransId="{0C21B513-8451-442C-905A-0A79348E2A13}" sibTransId="{04131718-B1D9-4886-8B5A-46D7DB86EAAF}"/>
    <dgm:cxn modelId="{0D2267D3-5C9A-4BF0-A749-C57EBBD056F2}" type="presParOf" srcId="{20BF14B1-41DC-4FD2-948A-2D25AC15BAA6}" destId="{C2E7FE63-1A2F-400A-9DDF-4C4B24ADDDA6}" srcOrd="0" destOrd="0" presId="urn:microsoft.com/office/officeart/2005/8/layout/matrix3"/>
    <dgm:cxn modelId="{96B7DD13-3300-4232-AF46-97415BE77944}" type="presParOf" srcId="{20BF14B1-41DC-4FD2-948A-2D25AC15BAA6}" destId="{B35CC86C-308E-4D76-9DB3-E054CE942BF7}" srcOrd="1" destOrd="0" presId="urn:microsoft.com/office/officeart/2005/8/layout/matrix3"/>
    <dgm:cxn modelId="{439B9F43-9CFB-4120-9FFD-A6F5BE158805}" type="presParOf" srcId="{20BF14B1-41DC-4FD2-948A-2D25AC15BAA6}" destId="{48929485-FB83-4856-B5B9-0FCDFDBBB173}" srcOrd="2" destOrd="0" presId="urn:microsoft.com/office/officeart/2005/8/layout/matrix3"/>
    <dgm:cxn modelId="{15D22B0E-640C-4B1D-82C5-145E1092781B}" type="presParOf" srcId="{20BF14B1-41DC-4FD2-948A-2D25AC15BAA6}" destId="{4111DC2B-D4C7-4313-95A8-BEA13B154686}" srcOrd="3" destOrd="0" presId="urn:microsoft.com/office/officeart/2005/8/layout/matrix3"/>
    <dgm:cxn modelId="{D21D5371-CB7D-4ED0-B374-492D3D875DD3}" type="presParOf" srcId="{20BF14B1-41DC-4FD2-948A-2D25AC15BAA6}" destId="{70E89D2A-5994-4C10-A3F1-F97A88B15F0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63FDEB-DD09-4A77-8341-C6EE69C3A59A}" type="doc">
      <dgm:prSet loTypeId="urn:microsoft.com/office/officeart/2005/8/layout/hList1" loCatId="list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uk-UA"/>
        </a:p>
      </dgm:t>
    </dgm:pt>
    <dgm:pt modelId="{D0941668-300D-4B99-B6E8-94B4B5599E6B}">
      <dgm:prSet phldrT="[Текст]"/>
      <dgm:spPr/>
      <dgm:t>
        <a:bodyPr/>
        <a:lstStyle/>
        <a:p>
          <a:r>
            <a:rPr lang="uk-UA" b="1" i="1" dirty="0" smtClean="0">
              <a:solidFill>
                <a:srgbClr val="C00000"/>
              </a:solidFill>
            </a:rPr>
            <a:t>До загальних завдань адвокатури</a:t>
          </a:r>
          <a:r>
            <a:rPr lang="uk-UA" b="1" dirty="0" smtClean="0">
              <a:solidFill>
                <a:srgbClr val="C00000"/>
              </a:solidFill>
            </a:rPr>
            <a:t> можна віднести такі: </a:t>
          </a:r>
          <a:endParaRPr lang="uk-UA" b="1" dirty="0">
            <a:solidFill>
              <a:srgbClr val="C00000"/>
            </a:solidFill>
          </a:endParaRPr>
        </a:p>
      </dgm:t>
    </dgm:pt>
    <dgm:pt modelId="{26F95206-4816-4113-A19F-2F0F3525EE7C}" type="parTrans" cxnId="{85BE23F0-AC1B-4379-BB0A-026412A916AD}">
      <dgm:prSet/>
      <dgm:spPr/>
      <dgm:t>
        <a:bodyPr/>
        <a:lstStyle/>
        <a:p>
          <a:endParaRPr lang="uk-UA"/>
        </a:p>
      </dgm:t>
    </dgm:pt>
    <dgm:pt modelId="{E7A1CC9D-837F-4DA4-B708-9574E4C0CF8D}" type="sibTrans" cxnId="{85BE23F0-AC1B-4379-BB0A-026412A916AD}">
      <dgm:prSet/>
      <dgm:spPr/>
      <dgm:t>
        <a:bodyPr/>
        <a:lstStyle/>
        <a:p>
          <a:endParaRPr lang="uk-UA"/>
        </a:p>
      </dgm:t>
    </dgm:pt>
    <dgm:pt modelId="{5392E673-A1F5-42F6-A5B1-FE1BFF55D7A4}">
      <dgm:prSet phldrT="[Текст]"/>
      <dgm:spPr/>
      <dgm:t>
        <a:bodyPr/>
        <a:lstStyle/>
        <a:p>
          <a:r>
            <a:rPr lang="uk-UA" dirty="0" smtClean="0"/>
            <a:t>сприяння охороні прав і законних інтересів усіх фізичних і юридичних осіб;</a:t>
          </a:r>
          <a:endParaRPr lang="uk-UA" dirty="0"/>
        </a:p>
      </dgm:t>
    </dgm:pt>
    <dgm:pt modelId="{41BE393B-18BE-4485-BE04-D58750FA28BA}" type="parTrans" cxnId="{8DA3AC90-23E0-4C91-89B1-18D0CEF1A435}">
      <dgm:prSet/>
      <dgm:spPr/>
      <dgm:t>
        <a:bodyPr/>
        <a:lstStyle/>
        <a:p>
          <a:endParaRPr lang="uk-UA"/>
        </a:p>
      </dgm:t>
    </dgm:pt>
    <dgm:pt modelId="{DCA8FE01-18B8-42E0-A722-B28394FF039A}" type="sibTrans" cxnId="{8DA3AC90-23E0-4C91-89B1-18D0CEF1A435}">
      <dgm:prSet/>
      <dgm:spPr/>
      <dgm:t>
        <a:bodyPr/>
        <a:lstStyle/>
        <a:p>
          <a:endParaRPr lang="uk-UA"/>
        </a:p>
      </dgm:t>
    </dgm:pt>
    <dgm:pt modelId="{BAA02718-F587-413B-8ABD-E6EA2C7E7EF6}">
      <dgm:prSet phldrT="[Текст]"/>
      <dgm:spPr/>
      <dgm:t>
        <a:bodyPr/>
        <a:lstStyle/>
        <a:p>
          <a:r>
            <a:rPr lang="uk-UA" b="1" i="1" dirty="0" smtClean="0"/>
            <a:t>Спеціальним і головним завданням</a:t>
          </a:r>
          <a:r>
            <a:rPr lang="uk-UA" b="1" dirty="0" smtClean="0"/>
            <a:t> адвокатури є </a:t>
          </a:r>
          <a:endParaRPr lang="uk-UA" b="1" dirty="0"/>
        </a:p>
      </dgm:t>
    </dgm:pt>
    <dgm:pt modelId="{8D207C9D-F771-4A88-9F1D-579480A68164}" type="parTrans" cxnId="{B61B382C-B578-412F-8C5E-09F72AD5B52A}">
      <dgm:prSet/>
      <dgm:spPr/>
      <dgm:t>
        <a:bodyPr/>
        <a:lstStyle/>
        <a:p>
          <a:endParaRPr lang="uk-UA"/>
        </a:p>
      </dgm:t>
    </dgm:pt>
    <dgm:pt modelId="{925B2693-67E4-4719-97E4-18CC1A69FB1E}" type="sibTrans" cxnId="{B61B382C-B578-412F-8C5E-09F72AD5B52A}">
      <dgm:prSet/>
      <dgm:spPr/>
      <dgm:t>
        <a:bodyPr/>
        <a:lstStyle/>
        <a:p>
          <a:endParaRPr lang="uk-UA"/>
        </a:p>
      </dgm:t>
    </dgm:pt>
    <dgm:pt modelId="{EAC46FBB-875A-4630-A2F3-335BAE254F5A}">
      <dgm:prSet phldrT="[Текст]" custT="1"/>
      <dgm:spPr/>
      <dgm:t>
        <a:bodyPr/>
        <a:lstStyle/>
        <a:p>
          <a:r>
            <a:rPr lang="uk-UA" sz="2800" dirty="0" smtClean="0"/>
            <a:t>забезпечення кваліфікованою юридичною допомогою кожного, хто її потребує. </a:t>
          </a:r>
          <a:endParaRPr lang="uk-UA" sz="2800" dirty="0"/>
        </a:p>
      </dgm:t>
    </dgm:pt>
    <dgm:pt modelId="{147A5985-D9DE-4306-8BEE-203402AE0EA0}" type="parTrans" cxnId="{08ACF702-C65D-4DF0-96C4-6827CB012E33}">
      <dgm:prSet/>
      <dgm:spPr/>
      <dgm:t>
        <a:bodyPr/>
        <a:lstStyle/>
        <a:p>
          <a:endParaRPr lang="uk-UA"/>
        </a:p>
      </dgm:t>
    </dgm:pt>
    <dgm:pt modelId="{C7B7A07E-4CCF-49B6-A41A-5F8F833970F1}" type="sibTrans" cxnId="{08ACF702-C65D-4DF0-96C4-6827CB012E33}">
      <dgm:prSet/>
      <dgm:spPr/>
      <dgm:t>
        <a:bodyPr/>
        <a:lstStyle/>
        <a:p>
          <a:endParaRPr lang="uk-UA"/>
        </a:p>
      </dgm:t>
    </dgm:pt>
    <dgm:pt modelId="{F4C065F0-5FFC-4EE7-9324-1E7098D100D9}">
      <dgm:prSet phldrT="[Текст]"/>
      <dgm:spPr/>
      <dgm:t>
        <a:bodyPr/>
        <a:lstStyle/>
        <a:p>
          <a:r>
            <a:rPr lang="uk-UA" dirty="0" smtClean="0"/>
            <a:t>сприяння здійсненню правосуддя, дотримання і зміцнення законності;</a:t>
          </a:r>
          <a:endParaRPr lang="uk-UA" dirty="0"/>
        </a:p>
      </dgm:t>
    </dgm:pt>
    <dgm:pt modelId="{1C47AA4D-D7A8-4009-AE89-50F97CEFAAC1}" type="parTrans" cxnId="{FEF6E3F7-34D9-40C6-9720-AFDF5E3A4AF9}">
      <dgm:prSet/>
      <dgm:spPr/>
    </dgm:pt>
    <dgm:pt modelId="{EDFC3467-C730-4098-B2B6-2581E9767970}" type="sibTrans" cxnId="{FEF6E3F7-34D9-40C6-9720-AFDF5E3A4AF9}">
      <dgm:prSet/>
      <dgm:spPr/>
    </dgm:pt>
    <dgm:pt modelId="{F89E2433-DCC3-4D63-9226-48A814F5488F}">
      <dgm:prSet phldrT="[Текст]"/>
      <dgm:spPr/>
      <dgm:t>
        <a:bodyPr/>
        <a:lstStyle/>
        <a:p>
          <a:r>
            <a:rPr lang="uk-UA" dirty="0" smtClean="0"/>
            <a:t>виховання громадян у дусі точного і неухильного виконання законів, поваги до прав, свобод, честі та гідності особи.</a:t>
          </a:r>
          <a:endParaRPr lang="uk-UA" dirty="0"/>
        </a:p>
      </dgm:t>
    </dgm:pt>
    <dgm:pt modelId="{90B9C9EA-4F4C-4E3E-9977-70AC987C891B}" type="parTrans" cxnId="{E6419BDA-A5C1-43AE-A49C-DC01343FB953}">
      <dgm:prSet/>
      <dgm:spPr/>
    </dgm:pt>
    <dgm:pt modelId="{8E3AE013-5623-4C6F-8951-E828063F0D65}" type="sibTrans" cxnId="{E6419BDA-A5C1-43AE-A49C-DC01343FB953}">
      <dgm:prSet/>
      <dgm:spPr/>
    </dgm:pt>
    <dgm:pt modelId="{D632CEC3-957E-4534-90C5-E59311BCD8D8}" type="pres">
      <dgm:prSet presAssocID="{5E63FDEB-DD09-4A77-8341-C6EE69C3A5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D62D64-A221-4C19-B929-282766E13D89}" type="pres">
      <dgm:prSet presAssocID="{D0941668-300D-4B99-B6E8-94B4B5599E6B}" presName="composite" presStyleCnt="0"/>
      <dgm:spPr/>
    </dgm:pt>
    <dgm:pt modelId="{81F49DD1-D25B-4696-8631-3FE30B7861D4}" type="pres">
      <dgm:prSet presAssocID="{D0941668-300D-4B99-B6E8-94B4B5599E6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7A01E0E-3D70-472D-980B-FDDCC7644200}" type="pres">
      <dgm:prSet presAssocID="{D0941668-300D-4B99-B6E8-94B4B5599E6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C281E7-550D-4776-9ADA-E29A993970CB}" type="pres">
      <dgm:prSet presAssocID="{E7A1CC9D-837F-4DA4-B708-9574E4C0CF8D}" presName="space" presStyleCnt="0"/>
      <dgm:spPr/>
    </dgm:pt>
    <dgm:pt modelId="{266C2672-ACAF-4726-A502-A2F6E74AE785}" type="pres">
      <dgm:prSet presAssocID="{BAA02718-F587-413B-8ABD-E6EA2C7E7EF6}" presName="composite" presStyleCnt="0"/>
      <dgm:spPr/>
    </dgm:pt>
    <dgm:pt modelId="{2FCC0ED7-1FA6-4C78-A024-321DA3FB8ED5}" type="pres">
      <dgm:prSet presAssocID="{BAA02718-F587-413B-8ABD-E6EA2C7E7EF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F98ADA9-866D-4B60-B9C9-B16C8FDFAD18}" type="pres">
      <dgm:prSet presAssocID="{BAA02718-F587-413B-8ABD-E6EA2C7E7EF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DA3AC90-23E0-4C91-89B1-18D0CEF1A435}" srcId="{D0941668-300D-4B99-B6E8-94B4B5599E6B}" destId="{5392E673-A1F5-42F6-A5B1-FE1BFF55D7A4}" srcOrd="0" destOrd="0" parTransId="{41BE393B-18BE-4485-BE04-D58750FA28BA}" sibTransId="{DCA8FE01-18B8-42E0-A722-B28394FF039A}"/>
    <dgm:cxn modelId="{3FB716C3-0430-4C13-A51A-28D6ED872142}" type="presOf" srcId="{5392E673-A1F5-42F6-A5B1-FE1BFF55D7A4}" destId="{07A01E0E-3D70-472D-980B-FDDCC7644200}" srcOrd="0" destOrd="0" presId="urn:microsoft.com/office/officeart/2005/8/layout/hList1"/>
    <dgm:cxn modelId="{08ACF702-C65D-4DF0-96C4-6827CB012E33}" srcId="{BAA02718-F587-413B-8ABD-E6EA2C7E7EF6}" destId="{EAC46FBB-875A-4630-A2F3-335BAE254F5A}" srcOrd="0" destOrd="0" parTransId="{147A5985-D9DE-4306-8BEE-203402AE0EA0}" sibTransId="{C7B7A07E-4CCF-49B6-A41A-5F8F833970F1}"/>
    <dgm:cxn modelId="{EF957233-83E2-438D-B4C2-B058F890B4F7}" type="presOf" srcId="{BAA02718-F587-413B-8ABD-E6EA2C7E7EF6}" destId="{2FCC0ED7-1FA6-4C78-A024-321DA3FB8ED5}" srcOrd="0" destOrd="0" presId="urn:microsoft.com/office/officeart/2005/8/layout/hList1"/>
    <dgm:cxn modelId="{E6419BDA-A5C1-43AE-A49C-DC01343FB953}" srcId="{D0941668-300D-4B99-B6E8-94B4B5599E6B}" destId="{F89E2433-DCC3-4D63-9226-48A814F5488F}" srcOrd="2" destOrd="0" parTransId="{90B9C9EA-4F4C-4E3E-9977-70AC987C891B}" sibTransId="{8E3AE013-5623-4C6F-8951-E828063F0D65}"/>
    <dgm:cxn modelId="{F5F5120E-D91F-4963-9D16-11D43196D47E}" type="presOf" srcId="{EAC46FBB-875A-4630-A2F3-335BAE254F5A}" destId="{4F98ADA9-866D-4B60-B9C9-B16C8FDFAD18}" srcOrd="0" destOrd="0" presId="urn:microsoft.com/office/officeart/2005/8/layout/hList1"/>
    <dgm:cxn modelId="{FEF6E3F7-34D9-40C6-9720-AFDF5E3A4AF9}" srcId="{D0941668-300D-4B99-B6E8-94B4B5599E6B}" destId="{F4C065F0-5FFC-4EE7-9324-1E7098D100D9}" srcOrd="1" destOrd="0" parTransId="{1C47AA4D-D7A8-4009-AE89-50F97CEFAAC1}" sibTransId="{EDFC3467-C730-4098-B2B6-2581E9767970}"/>
    <dgm:cxn modelId="{B61B382C-B578-412F-8C5E-09F72AD5B52A}" srcId="{5E63FDEB-DD09-4A77-8341-C6EE69C3A59A}" destId="{BAA02718-F587-413B-8ABD-E6EA2C7E7EF6}" srcOrd="1" destOrd="0" parTransId="{8D207C9D-F771-4A88-9F1D-579480A68164}" sibTransId="{925B2693-67E4-4719-97E4-18CC1A69FB1E}"/>
    <dgm:cxn modelId="{F03BC74B-E4AB-44D2-AC14-F9E3AA6D5601}" type="presOf" srcId="{F4C065F0-5FFC-4EE7-9324-1E7098D100D9}" destId="{07A01E0E-3D70-472D-980B-FDDCC7644200}" srcOrd="0" destOrd="1" presId="urn:microsoft.com/office/officeart/2005/8/layout/hList1"/>
    <dgm:cxn modelId="{3F69334A-1B59-43FD-9550-4F201D60ABEC}" type="presOf" srcId="{F89E2433-DCC3-4D63-9226-48A814F5488F}" destId="{07A01E0E-3D70-472D-980B-FDDCC7644200}" srcOrd="0" destOrd="2" presId="urn:microsoft.com/office/officeart/2005/8/layout/hList1"/>
    <dgm:cxn modelId="{85BE23F0-AC1B-4379-BB0A-026412A916AD}" srcId="{5E63FDEB-DD09-4A77-8341-C6EE69C3A59A}" destId="{D0941668-300D-4B99-B6E8-94B4B5599E6B}" srcOrd="0" destOrd="0" parTransId="{26F95206-4816-4113-A19F-2F0F3525EE7C}" sibTransId="{E7A1CC9D-837F-4DA4-B708-9574E4C0CF8D}"/>
    <dgm:cxn modelId="{40FD5EA8-29C6-4B34-BA1D-47177B55719B}" type="presOf" srcId="{5E63FDEB-DD09-4A77-8341-C6EE69C3A59A}" destId="{D632CEC3-957E-4534-90C5-E59311BCD8D8}" srcOrd="0" destOrd="0" presId="urn:microsoft.com/office/officeart/2005/8/layout/hList1"/>
    <dgm:cxn modelId="{2CC44717-E850-4A4E-B001-940C0EB419D3}" type="presOf" srcId="{D0941668-300D-4B99-B6E8-94B4B5599E6B}" destId="{81F49DD1-D25B-4696-8631-3FE30B7861D4}" srcOrd="0" destOrd="0" presId="urn:microsoft.com/office/officeart/2005/8/layout/hList1"/>
    <dgm:cxn modelId="{F0ED1DED-3B39-468E-91B2-1C12FA4B789E}" type="presParOf" srcId="{D632CEC3-957E-4534-90C5-E59311BCD8D8}" destId="{69D62D64-A221-4C19-B929-282766E13D89}" srcOrd="0" destOrd="0" presId="urn:microsoft.com/office/officeart/2005/8/layout/hList1"/>
    <dgm:cxn modelId="{E8875EFF-0EE2-4CE4-8C60-F85C11754CB4}" type="presParOf" srcId="{69D62D64-A221-4C19-B929-282766E13D89}" destId="{81F49DD1-D25B-4696-8631-3FE30B7861D4}" srcOrd="0" destOrd="0" presId="urn:microsoft.com/office/officeart/2005/8/layout/hList1"/>
    <dgm:cxn modelId="{F4919284-BB6B-4439-BF58-0792E7D43D10}" type="presParOf" srcId="{69D62D64-A221-4C19-B929-282766E13D89}" destId="{07A01E0E-3D70-472D-980B-FDDCC7644200}" srcOrd="1" destOrd="0" presId="urn:microsoft.com/office/officeart/2005/8/layout/hList1"/>
    <dgm:cxn modelId="{8A85B73E-71A4-4ED0-8146-56B16F5DFC59}" type="presParOf" srcId="{D632CEC3-957E-4534-90C5-E59311BCD8D8}" destId="{37C281E7-550D-4776-9ADA-E29A993970CB}" srcOrd="1" destOrd="0" presId="urn:microsoft.com/office/officeart/2005/8/layout/hList1"/>
    <dgm:cxn modelId="{78DF436A-15A4-4877-9C52-17EDAE0B302A}" type="presParOf" srcId="{D632CEC3-957E-4534-90C5-E59311BCD8D8}" destId="{266C2672-ACAF-4726-A502-A2F6E74AE785}" srcOrd="2" destOrd="0" presId="urn:microsoft.com/office/officeart/2005/8/layout/hList1"/>
    <dgm:cxn modelId="{B0EE5393-4A0B-4F92-BE94-546A6DFF6902}" type="presParOf" srcId="{266C2672-ACAF-4726-A502-A2F6E74AE785}" destId="{2FCC0ED7-1FA6-4C78-A024-321DA3FB8ED5}" srcOrd="0" destOrd="0" presId="urn:microsoft.com/office/officeart/2005/8/layout/hList1"/>
    <dgm:cxn modelId="{6EBD9BC4-2B6C-47B0-A058-9E319914D762}" type="presParOf" srcId="{266C2672-ACAF-4726-A502-A2F6E74AE785}" destId="{4F98ADA9-866D-4B60-B9C9-B16C8FDFAD1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1F88A-C533-4B79-9162-B10150A8DF5D}">
      <dsp:nvSpPr>
        <dsp:cNvPr id="0" name=""/>
        <dsp:cNvSpPr/>
      </dsp:nvSpPr>
      <dsp:spPr>
        <a:xfrm>
          <a:off x="1583" y="0"/>
          <a:ext cx="4032307" cy="4752528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7734" rIns="204470" bIns="0" numCol="1" spcCol="1270" anchor="t" anchorCtr="0">
          <a:noAutofit/>
        </a:bodyPr>
        <a:lstStyle/>
        <a:p>
          <a:pPr lvl="0" algn="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600" b="0" kern="1200" cap="none" spc="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*</a:t>
          </a:r>
          <a:endParaRPr lang="uk-UA" sz="4600" b="0" kern="1200" cap="none" spc="0" dirty="0">
            <a:ln w="18415" cmpd="sng">
              <a:solidFill>
                <a:srgbClr val="FFFF00"/>
              </a:solidFill>
              <a:prstDash val="solid"/>
            </a:ln>
            <a:solidFill>
              <a:srgbClr val="FFFF00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-1543722" y="1545305"/>
        <a:ext cx="3897072" cy="806461"/>
      </dsp:txXfrm>
    </dsp:sp>
    <dsp:sp modelId="{190408CD-6D38-4A14-BE24-E5900F973C3C}">
      <dsp:nvSpPr>
        <dsp:cNvPr id="0" name=""/>
        <dsp:cNvSpPr/>
      </dsp:nvSpPr>
      <dsp:spPr>
        <a:xfrm>
          <a:off x="808044" y="0"/>
          <a:ext cx="3004068" cy="47525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Для адвокатів принцип верховенства права набуває особливого значення, оскільки вони мають спрямовувати свою діяльність на захист загальновизнаних принципів і норм міжнародного права, основним пріоритетом якого є права і свободи людини і громадянина. </a:t>
          </a:r>
          <a:endParaRPr lang="uk-UA" sz="2000" kern="1200" dirty="0"/>
        </a:p>
      </dsp:txBody>
      <dsp:txXfrm>
        <a:off x="808044" y="0"/>
        <a:ext cx="3004068" cy="4752528"/>
      </dsp:txXfrm>
    </dsp:sp>
    <dsp:sp modelId="{958F600B-E323-4CED-8717-1CC061B5B16C}">
      <dsp:nvSpPr>
        <dsp:cNvPr id="0" name=""/>
        <dsp:cNvSpPr/>
      </dsp:nvSpPr>
      <dsp:spPr>
        <a:xfrm>
          <a:off x="4175021" y="0"/>
          <a:ext cx="4032307" cy="4752528"/>
        </a:xfrm>
        <a:prstGeom prst="roundRect">
          <a:avLst>
            <a:gd name="adj" fmla="val 5000"/>
          </a:avLst>
        </a:prstGeom>
        <a:solidFill>
          <a:schemeClr val="accent4">
            <a:hueOff val="-8796046"/>
            <a:satOff val="9384"/>
            <a:lumOff val="1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7734" rIns="204470" bIns="0" numCol="1" spcCol="1270" anchor="t" anchorCtr="0">
          <a:noAutofit/>
        </a:bodyPr>
        <a:lstStyle/>
        <a:p>
          <a:pPr lvl="0" algn="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600" b="0" kern="1200" cap="none" spc="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*</a:t>
          </a:r>
          <a:endParaRPr lang="uk-UA" sz="4600" b="0" kern="1200" cap="none" spc="0" dirty="0">
            <a:ln w="18415" cmpd="sng">
              <a:solidFill>
                <a:srgbClr val="FFFF00"/>
              </a:solidFill>
              <a:prstDash val="solid"/>
            </a:ln>
            <a:solidFill>
              <a:srgbClr val="FFFF00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2629715" y="1545305"/>
        <a:ext cx="3897072" cy="806461"/>
      </dsp:txXfrm>
    </dsp:sp>
    <dsp:sp modelId="{6637299D-2EC9-42D1-8A20-4EDC68FF36CF}">
      <dsp:nvSpPr>
        <dsp:cNvPr id="0" name=""/>
        <dsp:cNvSpPr/>
      </dsp:nvSpPr>
      <dsp:spPr>
        <a:xfrm rot="5400000">
          <a:off x="3845863" y="3772973"/>
          <a:ext cx="698639" cy="604846"/>
        </a:xfrm>
        <a:prstGeom prst="flowChartExtract">
          <a:avLst/>
        </a:prstGeom>
        <a:solidFill>
          <a:srgbClr val="FFFF00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EAB25-901B-492D-9A4A-E488B41D79D7}">
      <dsp:nvSpPr>
        <dsp:cNvPr id="0" name=""/>
        <dsp:cNvSpPr/>
      </dsp:nvSpPr>
      <dsp:spPr>
        <a:xfrm>
          <a:off x="4981482" y="0"/>
          <a:ext cx="3004068" cy="47525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Визнання та дотримання цього принципу є однією з основних ознак правової держави, у побудові якої, керуючись своїм конституційним призначенням, бере активну участь адвокатура.</a:t>
          </a:r>
          <a:endParaRPr lang="uk-UA" sz="2400" kern="1200" dirty="0"/>
        </a:p>
      </dsp:txBody>
      <dsp:txXfrm>
        <a:off x="4981482" y="0"/>
        <a:ext cx="3004068" cy="47525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2EFD4-81AB-4941-9EBD-BE5264B7B2F5}">
      <dsp:nvSpPr>
        <dsp:cNvPr id="0" name=""/>
        <dsp:cNvSpPr/>
      </dsp:nvSpPr>
      <dsp:spPr>
        <a:xfrm rot="5400000">
          <a:off x="-377836" y="589813"/>
          <a:ext cx="2518906" cy="1763234"/>
        </a:xfrm>
        <a:prstGeom prst="chevron">
          <a:avLst/>
        </a:prstGeom>
        <a:solidFill>
          <a:schemeClr val="accent5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000" b="1" kern="1200" smtClean="0"/>
            <a:t>*</a:t>
          </a:r>
          <a:endParaRPr lang="uk-UA" sz="6000" b="1" kern="1200" dirty="0"/>
        </a:p>
      </dsp:txBody>
      <dsp:txXfrm rot="-5400000">
        <a:off x="0" y="1093594"/>
        <a:ext cx="1763234" cy="755672"/>
      </dsp:txXfrm>
    </dsp:sp>
    <dsp:sp modelId="{3EEC8206-1F1C-4441-A70B-BEC567531294}">
      <dsp:nvSpPr>
        <dsp:cNvPr id="0" name=""/>
        <dsp:cNvSpPr/>
      </dsp:nvSpPr>
      <dsp:spPr>
        <a:xfrm rot="5400000">
          <a:off x="4032279" y="-2263793"/>
          <a:ext cx="2051603" cy="6589693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b="1" kern="1200" dirty="0" smtClean="0"/>
            <a:t>Законність </a:t>
          </a:r>
          <a:r>
            <a:rPr lang="uk-UA" sz="1800" kern="1200" dirty="0" smtClean="0"/>
            <a:t>адвокатської діяльності визначається тим, що допомогу своєму клієнтові адвокат повинен надавати виключно законними способами, додержуватися дотримання тих прав і свобод людини, що проголошені у Конституції України, визначені чинним законодавством і міжнародно-правовими актами, ратифікованими Україною. </a:t>
          </a:r>
          <a:endParaRPr lang="uk-UA" sz="1800" b="1" kern="1200" dirty="0"/>
        </a:p>
      </dsp:txBody>
      <dsp:txXfrm rot="-5400000">
        <a:off x="1763235" y="105402"/>
        <a:ext cx="6489542" cy="1851301"/>
      </dsp:txXfrm>
    </dsp:sp>
    <dsp:sp modelId="{E99B8DE3-15AF-4244-9D0F-8EC175077CCF}">
      <dsp:nvSpPr>
        <dsp:cNvPr id="0" name=""/>
        <dsp:cNvSpPr/>
      </dsp:nvSpPr>
      <dsp:spPr>
        <a:xfrm rot="5400000">
          <a:off x="-377836" y="2838006"/>
          <a:ext cx="2518906" cy="1763234"/>
        </a:xfrm>
        <a:prstGeom prst="chevron">
          <a:avLst/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200" b="1" kern="1200" smtClean="0"/>
            <a:t>*</a:t>
          </a:r>
          <a:endParaRPr lang="uk-UA" sz="7200" b="1" kern="1200" dirty="0"/>
        </a:p>
      </dsp:txBody>
      <dsp:txXfrm rot="-5400000">
        <a:off x="0" y="3341787"/>
        <a:ext cx="1763234" cy="755672"/>
      </dsp:txXfrm>
    </dsp:sp>
    <dsp:sp modelId="{B3510060-7165-44E6-90D0-AB93A3648FEB}">
      <dsp:nvSpPr>
        <dsp:cNvPr id="0" name=""/>
        <dsp:cNvSpPr/>
      </dsp:nvSpPr>
      <dsp:spPr>
        <a:xfrm rot="5400000">
          <a:off x="4239436" y="-16031"/>
          <a:ext cx="1637289" cy="6589693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Законні способи захисту - це способи, які застосовуються: 1) відповідно до закону та 2) з метою з'ясування усього, що свідчить на користь клієнта, спростовує обвинувачення підзахисного чи пом'якшує його відповідальність.</a:t>
          </a:r>
          <a:endParaRPr lang="uk-UA" sz="2000" kern="1200" dirty="0"/>
        </a:p>
      </dsp:txBody>
      <dsp:txXfrm rot="-5400000">
        <a:off x="1763234" y="2540097"/>
        <a:ext cx="6509767" cy="1477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D356C-67F8-4346-A3A1-4B0F8973F081}">
      <dsp:nvSpPr>
        <dsp:cNvPr id="0" name=""/>
        <dsp:cNvSpPr/>
      </dsp:nvSpPr>
      <dsp:spPr>
        <a:xfrm>
          <a:off x="8518" y="0"/>
          <a:ext cx="1890274" cy="71923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chemeClr val="bg2"/>
              </a:solidFill>
            </a:rPr>
            <a:t>1 </a:t>
          </a:r>
          <a:endParaRPr lang="uk-UA" sz="3200" kern="1200" dirty="0">
            <a:solidFill>
              <a:schemeClr val="bg2"/>
            </a:solidFill>
          </a:endParaRPr>
        </a:p>
      </dsp:txBody>
      <dsp:txXfrm>
        <a:off x="8518" y="0"/>
        <a:ext cx="1890274" cy="719239"/>
      </dsp:txXfrm>
    </dsp:sp>
    <dsp:sp modelId="{3F8DD51D-9DC7-42ED-8FB9-5CFD720ECA39}">
      <dsp:nvSpPr>
        <dsp:cNvPr id="0" name=""/>
        <dsp:cNvSpPr/>
      </dsp:nvSpPr>
      <dsp:spPr>
        <a:xfrm>
          <a:off x="8518" y="719239"/>
          <a:ext cx="1890274" cy="439332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/>
            <a:t>Незалежність </a:t>
          </a:r>
          <a:r>
            <a:rPr lang="uk-UA" sz="1600" kern="1200" dirty="0" smtClean="0"/>
            <a:t>адвокатів при виконанні своїх функцій полягає насамперед у незалежності адвокатури від органів виконавчої і судової влади, а також об'єднань громадян (політичних партій, рухів і інших громадських організацій).</a:t>
          </a:r>
          <a:endParaRPr lang="uk-UA" sz="1600" kern="1200" dirty="0"/>
        </a:p>
      </dsp:txBody>
      <dsp:txXfrm>
        <a:off x="8518" y="719239"/>
        <a:ext cx="1890274" cy="4393328"/>
      </dsp:txXfrm>
    </dsp:sp>
    <dsp:sp modelId="{B5925E39-476F-4CDB-A163-BE6EBDC15BB2}">
      <dsp:nvSpPr>
        <dsp:cNvPr id="0" name=""/>
        <dsp:cNvSpPr/>
      </dsp:nvSpPr>
      <dsp:spPr>
        <a:xfrm>
          <a:off x="2224954" y="-29037"/>
          <a:ext cx="1892122" cy="719239"/>
        </a:xfrm>
        <a:prstGeom prst="rect">
          <a:avLst/>
        </a:prstGeom>
        <a:gradFill rotWithShape="0">
          <a:gsLst>
            <a:gs pos="0">
              <a:schemeClr val="accent4">
                <a:hueOff val="-2932015"/>
                <a:satOff val="3128"/>
                <a:lumOff val="50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2932015"/>
                <a:satOff val="3128"/>
                <a:lumOff val="50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2932015"/>
                <a:satOff val="3128"/>
                <a:lumOff val="50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932015"/>
              <a:satOff val="3128"/>
              <a:lumOff val="509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chemeClr val="bg2"/>
              </a:solidFill>
            </a:rPr>
            <a:t>2</a:t>
          </a:r>
          <a:endParaRPr lang="ru-RU" sz="3200" b="1" kern="1200" dirty="0">
            <a:solidFill>
              <a:schemeClr val="bg2"/>
            </a:solidFill>
          </a:endParaRPr>
        </a:p>
      </dsp:txBody>
      <dsp:txXfrm>
        <a:off x="2224954" y="-29037"/>
        <a:ext cx="1892122" cy="719239"/>
      </dsp:txXfrm>
    </dsp:sp>
    <dsp:sp modelId="{F6EF943B-E8BE-4C86-85DD-0F6CD14F986C}">
      <dsp:nvSpPr>
        <dsp:cNvPr id="0" name=""/>
        <dsp:cNvSpPr/>
      </dsp:nvSpPr>
      <dsp:spPr>
        <a:xfrm>
          <a:off x="2163431" y="690202"/>
          <a:ext cx="2015167" cy="4451403"/>
        </a:xfrm>
        <a:prstGeom prst="rect">
          <a:avLst/>
        </a:prstGeom>
        <a:solidFill>
          <a:schemeClr val="accent4">
            <a:tint val="40000"/>
            <a:alpha val="90000"/>
            <a:hueOff val="-2986126"/>
            <a:satOff val="2464"/>
            <a:lumOff val="64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-2986126"/>
              <a:satOff val="2464"/>
              <a:lumOff val="64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Незалежність адвоката розуміється як неприпустимість підпорядкування адвоката будь-кому при виконанні своїх професійних обов'язків, впливу третіх осіб.</a:t>
          </a:r>
          <a:endParaRPr lang="ru-RU" sz="1600" kern="1200" dirty="0"/>
        </a:p>
      </dsp:txBody>
      <dsp:txXfrm>
        <a:off x="2163431" y="690202"/>
        <a:ext cx="2015167" cy="4451403"/>
      </dsp:txXfrm>
    </dsp:sp>
    <dsp:sp modelId="{C194F92A-2D8D-48F3-9DAD-83A3EFB0AA5E}">
      <dsp:nvSpPr>
        <dsp:cNvPr id="0" name=""/>
        <dsp:cNvSpPr/>
      </dsp:nvSpPr>
      <dsp:spPr>
        <a:xfrm>
          <a:off x="4443237" y="0"/>
          <a:ext cx="1890274" cy="719239"/>
        </a:xfrm>
        <a:prstGeom prst="rect">
          <a:avLst/>
        </a:prstGeom>
        <a:gradFill rotWithShape="0">
          <a:gsLst>
            <a:gs pos="0">
              <a:schemeClr val="accent4">
                <a:hueOff val="-5864031"/>
                <a:satOff val="6256"/>
                <a:lumOff val="101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5864031"/>
                <a:satOff val="6256"/>
                <a:lumOff val="101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5864031"/>
                <a:satOff val="6256"/>
                <a:lumOff val="101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864031"/>
              <a:satOff val="6256"/>
              <a:lumOff val="1019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chemeClr val="bg2"/>
              </a:solidFill>
            </a:rPr>
            <a:t>3</a:t>
          </a:r>
          <a:endParaRPr lang="ru-RU" sz="3200" b="1" kern="1200" dirty="0">
            <a:solidFill>
              <a:schemeClr val="bg2"/>
            </a:solidFill>
          </a:endParaRPr>
        </a:p>
      </dsp:txBody>
      <dsp:txXfrm>
        <a:off x="4443237" y="0"/>
        <a:ext cx="1890274" cy="719239"/>
      </dsp:txXfrm>
    </dsp:sp>
    <dsp:sp modelId="{619A3540-227B-4E39-A9C9-121B9426E5A3}">
      <dsp:nvSpPr>
        <dsp:cNvPr id="0" name=""/>
        <dsp:cNvSpPr/>
      </dsp:nvSpPr>
      <dsp:spPr>
        <a:xfrm>
          <a:off x="4443237" y="719239"/>
          <a:ext cx="1890274" cy="4393328"/>
        </a:xfrm>
        <a:prstGeom prst="rect">
          <a:avLst/>
        </a:prstGeom>
        <a:solidFill>
          <a:schemeClr val="accent4">
            <a:tint val="40000"/>
            <a:alpha val="90000"/>
            <a:hueOff val="-5972252"/>
            <a:satOff val="4929"/>
            <a:lumOff val="128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-5972252"/>
              <a:satOff val="4929"/>
              <a:lumOff val="128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В Основних положеннях про роль адвокатів наголошується на обов'язку уряду країни забезпечити адвокатам можливість здійснювати професійні обов'язки </a:t>
          </a:r>
          <a:r>
            <a:rPr lang="uk-UA" sz="1600" b="1" kern="1200" dirty="0" smtClean="0"/>
            <a:t>без залякування, перешкод, завдання турботи і недоречного втручання.</a:t>
          </a:r>
          <a:endParaRPr lang="ru-RU" sz="1600" kern="1200" dirty="0"/>
        </a:p>
      </dsp:txBody>
      <dsp:txXfrm>
        <a:off x="4443237" y="719239"/>
        <a:ext cx="1890274" cy="4393328"/>
      </dsp:txXfrm>
    </dsp:sp>
    <dsp:sp modelId="{09BF23C2-10F6-4749-8275-482448081BFD}">
      <dsp:nvSpPr>
        <dsp:cNvPr id="0" name=""/>
        <dsp:cNvSpPr/>
      </dsp:nvSpPr>
      <dsp:spPr>
        <a:xfrm>
          <a:off x="6598150" y="0"/>
          <a:ext cx="1890274" cy="719239"/>
        </a:xfrm>
        <a:prstGeom prst="rect">
          <a:avLst/>
        </a:prstGeom>
        <a:gradFill rotWithShape="0">
          <a:gsLst>
            <a:gs pos="0">
              <a:schemeClr val="accent4">
                <a:hueOff val="-8796046"/>
                <a:satOff val="9384"/>
                <a:lumOff val="152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8796046"/>
                <a:satOff val="9384"/>
                <a:lumOff val="152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8796046"/>
                <a:satOff val="9384"/>
                <a:lumOff val="152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8796046"/>
              <a:satOff val="9384"/>
              <a:lumOff val="1529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/>
            <a:t>4</a:t>
          </a:r>
          <a:endParaRPr lang="ru-RU" sz="3200" b="1" kern="1200" dirty="0"/>
        </a:p>
      </dsp:txBody>
      <dsp:txXfrm>
        <a:off x="6598150" y="0"/>
        <a:ext cx="1890274" cy="719239"/>
      </dsp:txXfrm>
    </dsp:sp>
    <dsp:sp modelId="{FFAF6505-40D0-471E-95FB-893EA6EB1B86}">
      <dsp:nvSpPr>
        <dsp:cNvPr id="0" name=""/>
        <dsp:cNvSpPr/>
      </dsp:nvSpPr>
      <dsp:spPr>
        <a:xfrm>
          <a:off x="6598150" y="719239"/>
          <a:ext cx="1890274" cy="4393328"/>
        </a:xfrm>
        <a:prstGeom prst="rect">
          <a:avLst/>
        </a:prstGeom>
        <a:solidFill>
          <a:schemeClr val="accent4">
            <a:tint val="40000"/>
            <a:alpha val="90000"/>
            <a:hueOff val="-8958377"/>
            <a:satOff val="7393"/>
            <a:lumOff val="192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-8958377"/>
              <a:satOff val="7393"/>
              <a:lumOff val="192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Цей принцип забезпечується насамперед недержавним характером формування адвокатури як </a:t>
          </a:r>
          <a:r>
            <a:rPr lang="uk-UA" sz="1200" b="1" kern="1200" dirty="0" smtClean="0"/>
            <a:t>недержавного самоврядного інституту, що забезпечує здійснення захисту, представництва та надання інших видів правової допомоги на професійній основі, </a:t>
          </a:r>
          <a:r>
            <a:rPr lang="uk-UA" sz="1200" kern="1200" dirty="0" smtClean="0"/>
            <a:t>сутність якого полягає в тому, що юридична допомога, захист прав і законних інтересів особи здійснюються представниками незалежної юридичної професії.</a:t>
          </a:r>
          <a:endParaRPr lang="ru-RU" sz="1200" kern="1200" dirty="0"/>
        </a:p>
      </dsp:txBody>
      <dsp:txXfrm>
        <a:off x="6598150" y="719239"/>
        <a:ext cx="1890274" cy="43933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C1543-EE24-42B6-9391-A6681DD90FDC}">
      <dsp:nvSpPr>
        <dsp:cNvPr id="0" name=""/>
        <dsp:cNvSpPr/>
      </dsp:nvSpPr>
      <dsp:spPr>
        <a:xfrm>
          <a:off x="0" y="3631683"/>
          <a:ext cx="8352928" cy="11919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2"/>
              </a:solidFill>
            </a:rPr>
            <a:t>Закон установлює випадки, коли документи втрачають статус адвокатської таємниці: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2"/>
              </a:solidFill>
            </a:rPr>
            <a:t>1) за письмовою заявою клієнта (особи, якій відмовлено в укладенні договору про надання правової допомоги з передбачених Законом підстав;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2"/>
              </a:solidFill>
            </a:rPr>
            <a:t>2) у разі пред'явлення клієнтом вимог до адвоката у зв'язку з адвокатською діяльністю адвокат звільняється від обов'язку збереження адвокатської таємниці в межах, необхідних для захисту його прав та інтересів (ч. 4 ст. 22).</a:t>
          </a:r>
          <a:endParaRPr lang="uk-UA" sz="1200" kern="1200" dirty="0">
            <a:solidFill>
              <a:schemeClr val="tx2"/>
            </a:solidFill>
          </a:endParaRPr>
        </a:p>
      </dsp:txBody>
      <dsp:txXfrm>
        <a:off x="0" y="3631683"/>
        <a:ext cx="8352928" cy="1191999"/>
      </dsp:txXfrm>
    </dsp:sp>
    <dsp:sp modelId="{93EC8E5D-D1D2-4BC3-B382-B2A934694629}">
      <dsp:nvSpPr>
        <dsp:cNvPr id="0" name=""/>
        <dsp:cNvSpPr/>
      </dsp:nvSpPr>
      <dsp:spPr>
        <a:xfrm rot="10800000">
          <a:off x="0" y="1816268"/>
          <a:ext cx="8352928" cy="1833295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Відповідно до ч. 1 ст. 22 Закону </a:t>
          </a:r>
          <a:r>
            <a:rPr lang="uk-UA" sz="1200" b="1" kern="1200" dirty="0" smtClean="0"/>
            <a:t>адвокатською таємницею </a:t>
          </a:r>
          <a:r>
            <a:rPr lang="uk-UA" sz="1200" kern="1200" dirty="0" smtClean="0"/>
            <a:t>є будь-яка інформація, що стала відома адвокату, помічнику адвоката, стажисту адвоката, особі, яка перебуває у трудових відносинах з адвокатом, про клієнта, а також питання, з яких клієнт (особа, якій відмовлено в укладенні договору про надання правової допомоги з передбачених цим Законом підстав) звертався до адвоката, адвокатського бюро, адвокатського об'єднання, зміст порад, консультацій, роз'яснень адвоката, складені ним документи, інформація, що зберігається на електронних носіях, та інші документи і відомості, одержані адвокатом під час здійснення адвокатської діяльності.</a:t>
          </a:r>
          <a:endParaRPr lang="uk-UA" sz="1200" kern="1200" dirty="0"/>
        </a:p>
      </dsp:txBody>
      <dsp:txXfrm rot="10800000">
        <a:off x="0" y="1816268"/>
        <a:ext cx="8352928" cy="1191220"/>
      </dsp:txXfrm>
    </dsp:sp>
    <dsp:sp modelId="{B7FA744E-848C-4CB3-B904-1BB6018EE5EE}">
      <dsp:nvSpPr>
        <dsp:cNvPr id="0" name=""/>
        <dsp:cNvSpPr/>
      </dsp:nvSpPr>
      <dsp:spPr>
        <a:xfrm rot="10800000">
          <a:off x="0" y="852"/>
          <a:ext cx="8352928" cy="1833295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Адвокат зобов'язаний зберігати адвокатську таємницю, дотримання якої є необхідною передумовою довірчих відносин між адвокатом і клієнтом, без яких неможливо належне надання юридичної допомоги. Адже особа, яка звернулась за правовою допомогою, має бути впевнена у нерозголошенні даних про неї, її близьких родичів, у неї мають бути гарантії збереження таємниці тих розмов, що велися з адвокатом, суті правових консультацій, порад тощо.</a:t>
          </a:r>
          <a:endParaRPr lang="uk-UA" sz="1200" kern="1200" dirty="0"/>
        </a:p>
      </dsp:txBody>
      <dsp:txXfrm rot="10800000">
        <a:off x="0" y="852"/>
        <a:ext cx="8352928" cy="11912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7FE63-1A2F-400A-9DDF-4C4B24ADDDA6}">
      <dsp:nvSpPr>
        <dsp:cNvPr id="0" name=""/>
        <dsp:cNvSpPr/>
      </dsp:nvSpPr>
      <dsp:spPr>
        <a:xfrm>
          <a:off x="1612292" y="0"/>
          <a:ext cx="5200352" cy="5200352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CC86C-308E-4D76-9DB3-E054CE942BF7}">
      <dsp:nvSpPr>
        <dsp:cNvPr id="0" name=""/>
        <dsp:cNvSpPr/>
      </dsp:nvSpPr>
      <dsp:spPr>
        <a:xfrm>
          <a:off x="2106325" y="494033"/>
          <a:ext cx="2028137" cy="202813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rgbClr val="FFFF00"/>
              </a:solidFill>
            </a:rPr>
            <a:t>Принцип </a:t>
          </a:r>
          <a:r>
            <a:rPr lang="uk-UA" sz="1200" b="1" kern="1200" dirty="0" smtClean="0">
              <a:solidFill>
                <a:srgbClr val="FFFF00"/>
              </a:solidFill>
            </a:rPr>
            <a:t>уникнення конфлікту інтересів </a:t>
          </a:r>
          <a:r>
            <a:rPr lang="uk-UA" sz="1200" kern="1200" dirty="0" smtClean="0">
              <a:solidFill>
                <a:srgbClr val="FFFF00"/>
              </a:solidFill>
            </a:rPr>
            <a:t>у адвокатській діяльності проявляється перш за все у конституційних завданнях адвокатури щодо забезпечення права на захист від обвинувачення та надання правової допомоги.</a:t>
          </a:r>
          <a:endParaRPr lang="uk-UA" sz="1200" kern="1200" dirty="0">
            <a:solidFill>
              <a:srgbClr val="FFFF00"/>
            </a:solidFill>
          </a:endParaRPr>
        </a:p>
      </dsp:txBody>
      <dsp:txXfrm>
        <a:off x="2205330" y="593038"/>
        <a:ext cx="1830127" cy="1830127"/>
      </dsp:txXfrm>
    </dsp:sp>
    <dsp:sp modelId="{48929485-FB83-4856-B5B9-0FCDFDBBB173}">
      <dsp:nvSpPr>
        <dsp:cNvPr id="0" name=""/>
        <dsp:cNvSpPr/>
      </dsp:nvSpPr>
      <dsp:spPr>
        <a:xfrm>
          <a:off x="4290473" y="494033"/>
          <a:ext cx="2028137" cy="2028137"/>
        </a:xfrm>
        <a:prstGeom prst="roundRect">
          <a:avLst/>
        </a:prstGeom>
        <a:solidFill>
          <a:schemeClr val="accent5">
            <a:hueOff val="-703985"/>
            <a:satOff val="16666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>
              <a:solidFill>
                <a:srgbClr val="002060"/>
              </a:solidFill>
            </a:rPr>
            <a:t>Стаття 1 Закону визначає </a:t>
          </a:r>
          <a:r>
            <a:rPr lang="uk-UA" sz="1000" b="1" kern="1200" dirty="0" smtClean="0">
              <a:solidFill>
                <a:srgbClr val="002060"/>
              </a:solidFill>
            </a:rPr>
            <a:t>конфлікт інтересів </a:t>
          </a:r>
          <a:r>
            <a:rPr lang="uk-UA" sz="1000" kern="1200" dirty="0" smtClean="0">
              <a:solidFill>
                <a:srgbClr val="002060"/>
              </a:solidFill>
            </a:rPr>
            <a:t>як суперечність між особистими інтересами адвоката та його професійними правами і обов'язками, наявність якої може вплинути на об'єктивність або неупередженість під час виконання адвокатом його професійних обов'язків, а також на вчинення чи не вчинення ним дій під час здійснення адвокатської діяльності.</a:t>
          </a:r>
          <a:endParaRPr lang="uk-UA" sz="1000" kern="1200" dirty="0">
            <a:solidFill>
              <a:srgbClr val="002060"/>
            </a:solidFill>
          </a:endParaRPr>
        </a:p>
      </dsp:txBody>
      <dsp:txXfrm>
        <a:off x="4389478" y="593038"/>
        <a:ext cx="1830127" cy="1830127"/>
      </dsp:txXfrm>
    </dsp:sp>
    <dsp:sp modelId="{4111DC2B-D4C7-4313-95A8-BEA13B154686}">
      <dsp:nvSpPr>
        <dsp:cNvPr id="0" name=""/>
        <dsp:cNvSpPr/>
      </dsp:nvSpPr>
      <dsp:spPr>
        <a:xfrm>
          <a:off x="2106325" y="2678181"/>
          <a:ext cx="2028137" cy="2028137"/>
        </a:xfrm>
        <a:prstGeom prst="roundRect">
          <a:avLst/>
        </a:prstGeom>
        <a:solidFill>
          <a:schemeClr val="accent5">
            <a:hueOff val="-1407971"/>
            <a:satOff val="33332"/>
            <a:lumOff val="23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B0F0"/>
              </a:solidFill>
            </a:rPr>
            <a:t>Адвокату, адвокатському бюро або адвокатському об'єднанню забороняється укладати договір про надання правової допомоги у разі виникнення конфлікту інтересів. </a:t>
          </a:r>
          <a:endParaRPr lang="uk-UA" sz="1400" kern="1200" dirty="0">
            <a:solidFill>
              <a:srgbClr val="00B0F0"/>
            </a:solidFill>
          </a:endParaRPr>
        </a:p>
      </dsp:txBody>
      <dsp:txXfrm>
        <a:off x="2205330" y="2777186"/>
        <a:ext cx="1830127" cy="1830127"/>
      </dsp:txXfrm>
    </dsp:sp>
    <dsp:sp modelId="{70E89D2A-5994-4C10-A3F1-F97A88B15F05}">
      <dsp:nvSpPr>
        <dsp:cNvPr id="0" name=""/>
        <dsp:cNvSpPr/>
      </dsp:nvSpPr>
      <dsp:spPr>
        <a:xfrm>
          <a:off x="4290473" y="2678181"/>
          <a:ext cx="2028137" cy="2028137"/>
        </a:xfrm>
        <a:prstGeom prst="roundRect">
          <a:avLst/>
        </a:prstGeom>
        <a:solidFill>
          <a:schemeClr val="accent5">
            <a:hueOff val="-2111956"/>
            <a:satOff val="49998"/>
            <a:lumOff val="353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З принципу уникнення конфлікту інтересів випливає правило: адвокат не має права використовувати свої повноваження на шкоду особі, в інтересах якої він прийняв доручення.</a:t>
          </a:r>
          <a:endParaRPr lang="uk-UA" sz="1400" kern="1200" dirty="0"/>
        </a:p>
      </dsp:txBody>
      <dsp:txXfrm>
        <a:off x="4389478" y="2777186"/>
        <a:ext cx="1830127" cy="18301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49DD1-D25B-4696-8631-3FE30B7861D4}">
      <dsp:nvSpPr>
        <dsp:cNvPr id="0" name=""/>
        <dsp:cNvSpPr/>
      </dsp:nvSpPr>
      <dsp:spPr>
        <a:xfrm>
          <a:off x="41" y="164011"/>
          <a:ext cx="3936847" cy="6252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i="1" kern="1200" dirty="0" smtClean="0">
              <a:solidFill>
                <a:srgbClr val="C00000"/>
              </a:solidFill>
            </a:rPr>
            <a:t>До загальних завдань адвокатури</a:t>
          </a:r>
          <a:r>
            <a:rPr lang="uk-UA" sz="1700" b="1" kern="1200" dirty="0" smtClean="0">
              <a:solidFill>
                <a:srgbClr val="C00000"/>
              </a:solidFill>
            </a:rPr>
            <a:t> можна віднести такі: </a:t>
          </a:r>
          <a:endParaRPr lang="uk-UA" sz="1700" b="1" kern="1200" dirty="0">
            <a:solidFill>
              <a:srgbClr val="C00000"/>
            </a:solidFill>
          </a:endParaRPr>
        </a:p>
      </dsp:txBody>
      <dsp:txXfrm>
        <a:off x="41" y="164011"/>
        <a:ext cx="3936847" cy="625242"/>
      </dsp:txXfrm>
    </dsp:sp>
    <dsp:sp modelId="{07A01E0E-3D70-472D-980B-FDDCC7644200}">
      <dsp:nvSpPr>
        <dsp:cNvPr id="0" name=""/>
        <dsp:cNvSpPr/>
      </dsp:nvSpPr>
      <dsp:spPr>
        <a:xfrm>
          <a:off x="41" y="789254"/>
          <a:ext cx="3936847" cy="279115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dirty="0" smtClean="0"/>
            <a:t>сприяння охороні прав і законних інтересів усіх фізичних і юридичних осіб;</a:t>
          </a:r>
          <a:endParaRPr lang="uk-UA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dirty="0" smtClean="0"/>
            <a:t>сприяння здійсненню правосуддя, дотримання і зміцнення законності;</a:t>
          </a:r>
          <a:endParaRPr lang="uk-UA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dirty="0" smtClean="0"/>
            <a:t>виховання громадян у дусі точного і неухильного виконання законів, поваги до прав, свобод, честі та гідності особи.</a:t>
          </a:r>
          <a:endParaRPr lang="uk-UA" sz="1700" kern="1200" dirty="0"/>
        </a:p>
      </dsp:txBody>
      <dsp:txXfrm>
        <a:off x="41" y="789254"/>
        <a:ext cx="3936847" cy="2791150"/>
      </dsp:txXfrm>
    </dsp:sp>
    <dsp:sp modelId="{2FCC0ED7-1FA6-4C78-A024-321DA3FB8ED5}">
      <dsp:nvSpPr>
        <dsp:cNvPr id="0" name=""/>
        <dsp:cNvSpPr/>
      </dsp:nvSpPr>
      <dsp:spPr>
        <a:xfrm>
          <a:off x="4488047" y="164011"/>
          <a:ext cx="3936847" cy="6252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i="1" kern="1200" dirty="0" smtClean="0"/>
            <a:t>Спеціальним і головним завданням</a:t>
          </a:r>
          <a:r>
            <a:rPr lang="uk-UA" sz="1700" b="1" kern="1200" dirty="0" smtClean="0"/>
            <a:t> адвокатури є </a:t>
          </a:r>
          <a:endParaRPr lang="uk-UA" sz="1700" b="1" kern="1200" dirty="0"/>
        </a:p>
      </dsp:txBody>
      <dsp:txXfrm>
        <a:off x="4488047" y="164011"/>
        <a:ext cx="3936847" cy="625242"/>
      </dsp:txXfrm>
    </dsp:sp>
    <dsp:sp modelId="{4F98ADA9-866D-4B60-B9C9-B16C8FDFAD18}">
      <dsp:nvSpPr>
        <dsp:cNvPr id="0" name=""/>
        <dsp:cNvSpPr/>
      </dsp:nvSpPr>
      <dsp:spPr>
        <a:xfrm>
          <a:off x="4488047" y="789254"/>
          <a:ext cx="3936847" cy="279115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kern="1200" dirty="0" smtClean="0"/>
            <a:t>забезпечення кваліфікованою юридичною допомогою кожного, хто її потребує. </a:t>
          </a:r>
          <a:endParaRPr lang="uk-UA" sz="2800" kern="1200" dirty="0"/>
        </a:p>
      </dsp:txBody>
      <dsp:txXfrm>
        <a:off x="4488047" y="789254"/>
        <a:ext cx="3936847" cy="2791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2863" y="1905004"/>
            <a:ext cx="7078274" cy="1625599"/>
          </a:xfrm>
        </p:spPr>
        <p:txBody>
          <a:bodyPr rtlCol="0">
            <a:normAutofit/>
          </a:bodyPr>
          <a:lstStyle>
            <a:lvl1pPr algn="ctr" rtl="0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6847" y="3657124"/>
            <a:ext cx="7074291" cy="991077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Группа 6"/>
          <p:cNvGrpSpPr/>
          <p:nvPr/>
        </p:nvGrpSpPr>
        <p:grpSpPr>
          <a:xfrm>
            <a:off x="914400" y="1600200"/>
            <a:ext cx="7306712" cy="73152"/>
            <a:chOff x="914400" y="1200150"/>
            <a:chExt cx="7306712" cy="54864"/>
          </a:xfrm>
        </p:grpSpPr>
        <p:sp>
          <p:nvSpPr>
            <p:cNvPr id="8" name="Овал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Овал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914400" y="4851400"/>
            <a:ext cx="7306712" cy="73152"/>
            <a:chOff x="914400" y="3638550"/>
            <a:chExt cx="7306712" cy="54864"/>
          </a:xfrm>
        </p:grpSpPr>
        <p:sp>
          <p:nvSpPr>
            <p:cNvPr id="14" name="Овал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Овал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1" y="990599"/>
            <a:ext cx="7010399" cy="2235203"/>
          </a:xfrm>
        </p:spPr>
        <p:txBody>
          <a:bodyPr rtlCol="0" anchor="b">
            <a:normAutofit/>
          </a:bodyPr>
          <a:lstStyle>
            <a:lvl1pPr algn="ctr" rtl="0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1" y="3733800"/>
            <a:ext cx="7010399" cy="1219200"/>
          </a:xfrm>
        </p:spPr>
        <p:txBody>
          <a:bodyPr rtlCol="0" anchor="t"/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Группа 12"/>
          <p:cNvGrpSpPr/>
          <p:nvPr/>
        </p:nvGrpSpPr>
        <p:grpSpPr>
          <a:xfrm>
            <a:off x="2455976" y="3475736"/>
            <a:ext cx="4232051" cy="54864"/>
            <a:chOff x="2455975" y="2588441"/>
            <a:chExt cx="4232051" cy="41148"/>
          </a:xfrm>
        </p:grpSpPr>
        <p:sp>
          <p:nvSpPr>
            <p:cNvPr id="14" name="Овал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8" name="Группа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803400"/>
            <a:ext cx="3581400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03400"/>
            <a:ext cx="3581400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 baseline="0"/>
            </a:lvl8pPr>
            <a:lvl9pPr algn="l" rtl="0">
              <a:defRPr sz="18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7448" y="1803400"/>
            <a:ext cx="357828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4400" y="2514600"/>
            <a:ext cx="3581400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51248" y="1803400"/>
            <a:ext cx="357828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2514600"/>
            <a:ext cx="3581400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1" y="1803401"/>
            <a:ext cx="4953001" cy="4267201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 baseline="0"/>
            </a:lvl8pPr>
            <a:lvl9pPr algn="l" rtl="0"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096000" y="1803401"/>
            <a:ext cx="2133601" cy="4267201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1803400"/>
            <a:ext cx="495300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004316" y="1925320"/>
            <a:ext cx="4773168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0" y="1803401"/>
            <a:ext cx="2133601" cy="4165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77844" y="434976"/>
            <a:ext cx="876528" cy="5661025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3448" y="434976"/>
            <a:ext cx="6311956" cy="5661025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8600" y="301752"/>
            <a:ext cx="8686800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31800"/>
            <a:ext cx="731520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Стиль образца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14400" y="1803400"/>
            <a:ext cx="73152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5562601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29400" y="6172200"/>
            <a:ext cx="9144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6E76A38E-0BE7-4DFC-BA93-AD8D90C60694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96201" y="6172200"/>
            <a:ext cx="5334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AA2D01EE-0989-4E8B-BD8C-EE684BAA04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Адвокатська діяльність: поняття, принципи та завдання</a:t>
            </a:r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uk-UA" sz="2800" dirty="0" err="1" smtClean="0"/>
              <a:t>ПІДГОТУВАЛи</a:t>
            </a:r>
            <a:endParaRPr lang="uk-UA" sz="2800" dirty="0" smtClean="0"/>
          </a:p>
          <a:p>
            <a:r>
              <a:rPr lang="uk-UA" sz="2800" dirty="0" smtClean="0"/>
              <a:t>СТ. викладач </a:t>
            </a:r>
            <a:r>
              <a:rPr lang="uk-UA" sz="2800" dirty="0" err="1" smtClean="0"/>
              <a:t>толкач</a:t>
            </a:r>
            <a:r>
              <a:rPr lang="uk-UA" sz="2800" dirty="0" smtClean="0"/>
              <a:t> </a:t>
            </a:r>
            <a:r>
              <a:rPr lang="uk-UA" sz="2800" dirty="0" err="1" smtClean="0"/>
              <a:t>а.м</a:t>
            </a:r>
            <a:r>
              <a:rPr lang="uk-UA" sz="2800" dirty="0" smtClean="0"/>
              <a:t>. та студентка </a:t>
            </a:r>
            <a:r>
              <a:rPr lang="uk-UA" sz="2800" dirty="0" smtClean="0"/>
              <a:t>ГРУПИ кю-181</a:t>
            </a:r>
          </a:p>
          <a:p>
            <a:r>
              <a:rPr lang="uk-UA" sz="2800" dirty="0" smtClean="0"/>
              <a:t>СТЕЧЕНКО КАТЕРИНА</a:t>
            </a:r>
            <a:endParaRPr lang="uk-UA" sz="2800" dirty="0"/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63272" cy="1168400"/>
          </a:xfrm>
        </p:spPr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rgbClr val="00B0F0"/>
                </a:solidFill>
              </a:rPr>
              <a:t>За ст. 1 Закону України </a:t>
            </a:r>
            <a:r>
              <a:rPr lang="uk-UA" b="1" dirty="0" err="1" smtClean="0">
                <a:solidFill>
                  <a:srgbClr val="00B0F0"/>
                </a:solidFill>
              </a:rPr>
              <a:t>“Про</a:t>
            </a:r>
            <a:r>
              <a:rPr lang="uk-UA" b="1" dirty="0" smtClean="0">
                <a:solidFill>
                  <a:srgbClr val="00B0F0"/>
                </a:solidFill>
              </a:rPr>
              <a:t> адвокатуру та адвокатську </a:t>
            </a:r>
            <a:r>
              <a:rPr lang="uk-UA" b="1" dirty="0" err="1" smtClean="0">
                <a:solidFill>
                  <a:srgbClr val="00B0F0"/>
                </a:solidFill>
              </a:rPr>
              <a:t>діяльність”</a:t>
            </a:r>
            <a:r>
              <a:rPr lang="uk-UA" b="1" dirty="0" smtClean="0">
                <a:solidFill>
                  <a:srgbClr val="00B0F0"/>
                </a:solidFill>
              </a:rPr>
              <a:t>:</a:t>
            </a:r>
            <a:endParaRPr lang="uk-UA" b="1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899592" y="1556792"/>
            <a:ext cx="7488832" cy="115212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АДВОКАТСЬКА ДІЯЛЬНІСТЬ</a:t>
            </a:r>
            <a:endParaRPr lang="uk-UA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059832" y="2780928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Блок-схема: типовой процесс 5"/>
          <p:cNvSpPr/>
          <p:nvPr/>
        </p:nvSpPr>
        <p:spPr>
          <a:xfrm>
            <a:off x="827584" y="3212976"/>
            <a:ext cx="4680520" cy="3096344"/>
          </a:xfrm>
          <a:prstGeom prst="flowChartPredefinedProcess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0000"/>
                </a:solidFill>
              </a:rPr>
              <a:t>незалежна професійна діяльність адвоката щодо здійснення захисту, представництва та надання інших видів правової допомоги клієнту</a:t>
            </a:r>
          </a:p>
        </p:txBody>
      </p:sp>
      <p:pic>
        <p:nvPicPr>
          <p:cNvPr id="21506" name="Picture 2" descr="ÐÐ°ÑÑÐ¸Ð½ÐºÐ¸ Ð¿Ð¾ Ð·Ð°Ð¿ÑÐ¾ÑÑ Ð°Ð´Ð²Ð¾ÐºÐ°ÑÑÑÐºÐ° Ð´ÑÑÐ»ÑÐ½ÑÑÑÑ"/>
          <p:cNvPicPr>
            <a:picLocks noChangeAspect="1" noChangeArrowheads="1"/>
          </p:cNvPicPr>
          <p:nvPr/>
        </p:nvPicPr>
        <p:blipFill>
          <a:blip r:embed="rId2" cstate="print"/>
          <a:srcRect t="15587" r="2714" b="20504"/>
          <a:stretch>
            <a:fillRect/>
          </a:stretch>
        </p:blipFill>
        <p:spPr bwMode="auto">
          <a:xfrm>
            <a:off x="5580112" y="3284984"/>
            <a:ext cx="3203478" cy="27363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332656"/>
            <a:ext cx="2289448" cy="1168400"/>
          </a:xfrm>
        </p:spPr>
        <p:txBody>
          <a:bodyPr anchor="ctr">
            <a:normAutofit/>
          </a:bodyPr>
          <a:lstStyle/>
          <a:p>
            <a:pPr algn="ctr"/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ЗАХИСТ</a:t>
            </a:r>
            <a:endParaRPr lang="uk-UA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395536" y="1628800"/>
            <a:ext cx="5976664" cy="4392488"/>
          </a:xfrm>
          <a:prstGeom prst="round2Same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адвокатської діяльності, що полягає в забезпеченні захисту прав, свобод і законних інтересів підозрюваного, обвинуваченого, підсудного, засудженого, виправданого, особи, стосовно якої передбачається застосування примусових заходів медичного чи виховного характеру або вирішується питання про їх застосування у кримінальному провадженні, особи, стосовно якої розглядається питання про видачу іноземній державі (екстрадицію), а також особи, яка притягається до адміністративної відповідальності під час розгляду справи про адміністративне правопорушення</a:t>
            </a:r>
          </a:p>
        </p:txBody>
      </p:sp>
      <p:pic>
        <p:nvPicPr>
          <p:cNvPr id="20482" name="Picture 2" descr="ÐÐ°ÑÑÐ¸Ð½ÐºÐ¸ Ð¿Ð¾ Ð·Ð°Ð¿ÑÐ¾ÑÑ Ð·Ð°ÑÐ¸ÑÑ ÑÐ° Ð¿ÑÐµÐ´ÑÑÐ°Ð²Ð½Ð¸ÑÑÐ²Ð¾"/>
          <p:cNvPicPr>
            <a:picLocks noChangeAspect="1" noChangeArrowheads="1"/>
          </p:cNvPicPr>
          <p:nvPr/>
        </p:nvPicPr>
        <p:blipFill>
          <a:blip r:embed="rId2" cstate="print"/>
          <a:srcRect l="33268" t="23625" r="33657" b="22826"/>
          <a:stretch>
            <a:fillRect/>
          </a:stretch>
        </p:blipFill>
        <p:spPr bwMode="auto">
          <a:xfrm>
            <a:off x="6516216" y="2276872"/>
            <a:ext cx="2376264" cy="3024336"/>
          </a:xfrm>
          <a:prstGeom prst="rect">
            <a:avLst/>
          </a:prstGeom>
          <a:noFill/>
        </p:spPr>
      </p:pic>
      <p:sp>
        <p:nvSpPr>
          <p:cNvPr id="7" name="Стрелка углом вверх 6"/>
          <p:cNvSpPr/>
          <p:nvPr/>
        </p:nvSpPr>
        <p:spPr>
          <a:xfrm flipH="1" flipV="1">
            <a:off x="2051720" y="908720"/>
            <a:ext cx="1224136" cy="576064"/>
          </a:xfrm>
          <a:prstGeom prst="bent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uk-UA" sz="4800" b="1" dirty="0" smtClean="0"/>
              <a:t>ПРЕДСТАВНИЦТВО</a:t>
            </a:r>
            <a:endParaRPr lang="uk-UA" sz="48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139952" y="1340768"/>
            <a:ext cx="504056" cy="36004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331640" y="1844824"/>
            <a:ext cx="6120680" cy="2736304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вид адвокатської діяльності, що полягає в забезпеченні реалізації прав і обов’язків клієнта в цивільному, господарському, адміністративному та конституційному судочинстві, в інших державних органах, перед фізичними та юридичними особами, прав і обов’язків потерпілого під час розгляду справ про адміністративні правопорушення, а також прав і обов’язків потерпілого, цивільного позивача, цивільного відповідача у кримінальному провадженні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9458" name="Picture 2" descr="ÐÐ°ÑÑÐ¸Ð½ÐºÐ¸ Ð¿Ð¾ Ð·Ð°Ð¿ÑÐ¾ÑÑ Ð·Ð°ÑÐ¸ÑÑ ÑÐ° Ð¿ÑÐµÐ´ÑÑÐ°Ð²Ð½Ð¸ÑÑÐ²Ð¾"/>
          <p:cNvPicPr>
            <a:picLocks noChangeAspect="1" noChangeArrowheads="1"/>
          </p:cNvPicPr>
          <p:nvPr/>
        </p:nvPicPr>
        <p:blipFill>
          <a:blip r:embed="rId2" cstate="print"/>
          <a:srcRect t="20935" b="20912"/>
          <a:stretch>
            <a:fillRect/>
          </a:stretch>
        </p:blipFill>
        <p:spPr bwMode="auto">
          <a:xfrm>
            <a:off x="2123728" y="4653136"/>
            <a:ext cx="4679801" cy="1800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/>
              <a:t>ІНШІ ВИДИ ПРАВОВОЇ ДОПОМОГИ</a:t>
            </a:r>
            <a:endParaRPr lang="uk-UA" sz="40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915816" y="1628800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2204864"/>
            <a:ext cx="4320480" cy="38884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n w="18415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види адвокатської діяльності з надання правової інформації, консультацій і роз’яснень з правових питань, правового супроводу діяльності клієнта, складення заяв, скарг, процесуальних та інших документів правового характеру, спрямованих на забезпечення реалізації прав, свобод і законних інтересів клієнта, недопущення їх порушень, а також на сприяння їх відновленню в разі порушення</a:t>
            </a:r>
            <a:r>
              <a:rPr lang="uk-UA" dirty="0" smtClean="0">
                <a:ln w="18415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dirty="0">
              <a:ln w="18415" cmpd="sng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843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700808"/>
            <a:ext cx="3403307" cy="40839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Відповідно до ч. 1 ст. 4 Закону адвокатура України здійснює свою діяльність за принципами:</a:t>
            </a:r>
            <a:endParaRPr lang="uk-UA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03400"/>
            <a:ext cx="8424936" cy="378584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buFont typeface="Wingdings" pitchFamily="2" charset="2"/>
              <a:buChar char="v"/>
            </a:pPr>
            <a:r>
              <a:rPr lang="uk-UA" sz="3600" b="1" dirty="0" smtClean="0">
                <a:ln/>
                <a:solidFill>
                  <a:schemeClr val="accent3"/>
                </a:solidFill>
              </a:rPr>
              <a:t>   </a:t>
            </a:r>
            <a:r>
              <a:rPr lang="uk-UA" sz="3600" b="1" dirty="0" smtClean="0">
                <a:ln/>
                <a:solidFill>
                  <a:srgbClr val="FFC000"/>
                </a:solidFill>
              </a:rPr>
              <a:t>верховенства права;</a:t>
            </a:r>
          </a:p>
          <a:p>
            <a:pPr>
              <a:buFont typeface="Wingdings" pitchFamily="2" charset="2"/>
              <a:buChar char="v"/>
            </a:pPr>
            <a:r>
              <a:rPr lang="uk-UA" sz="3600" b="1" dirty="0" smtClean="0">
                <a:ln/>
                <a:solidFill>
                  <a:schemeClr val="accent3"/>
                </a:solidFill>
              </a:rPr>
              <a:t>   </a:t>
            </a:r>
            <a:r>
              <a:rPr lang="uk-UA" sz="3600" b="1" dirty="0" smtClean="0">
                <a:ln/>
                <a:solidFill>
                  <a:schemeClr val="accent3">
                    <a:lumMod val="40000"/>
                    <a:lumOff val="60000"/>
                  </a:schemeClr>
                </a:solidFill>
              </a:rPr>
              <a:t>законності;</a:t>
            </a:r>
          </a:p>
          <a:p>
            <a:pPr>
              <a:buFont typeface="Wingdings" pitchFamily="2" charset="2"/>
              <a:buChar char="v"/>
            </a:pPr>
            <a:r>
              <a:rPr lang="uk-UA" sz="3600" b="1" dirty="0" smtClean="0">
                <a:ln/>
                <a:solidFill>
                  <a:schemeClr val="accent3"/>
                </a:solidFill>
              </a:rPr>
              <a:t>   </a:t>
            </a:r>
            <a:r>
              <a:rPr lang="uk-UA" sz="3600" b="1" dirty="0" smtClean="0">
                <a:ln/>
                <a:solidFill>
                  <a:schemeClr val="accent4">
                    <a:lumMod val="60000"/>
                    <a:lumOff val="40000"/>
                  </a:schemeClr>
                </a:solidFill>
              </a:rPr>
              <a:t>незалежності;</a:t>
            </a:r>
          </a:p>
          <a:p>
            <a:pPr>
              <a:buFont typeface="Wingdings" pitchFamily="2" charset="2"/>
              <a:buChar char="v"/>
            </a:pPr>
            <a:r>
              <a:rPr lang="uk-UA" sz="3600" b="1" dirty="0" smtClean="0">
                <a:ln/>
                <a:solidFill>
                  <a:schemeClr val="accent3"/>
                </a:solidFill>
              </a:rPr>
              <a:t>   </a:t>
            </a:r>
            <a:r>
              <a:rPr lang="uk-UA" sz="3600" b="1" dirty="0" smtClean="0">
                <a:ln/>
                <a:solidFill>
                  <a:srgbClr val="FFFF00"/>
                </a:solidFill>
              </a:rPr>
              <a:t>конфіденційності;</a:t>
            </a:r>
          </a:p>
          <a:p>
            <a:pPr>
              <a:buFont typeface="Wingdings" pitchFamily="2" charset="2"/>
              <a:buChar char="v"/>
            </a:pPr>
            <a:r>
              <a:rPr lang="uk-UA" sz="3600" b="1" dirty="0" smtClean="0">
                <a:ln/>
                <a:solidFill>
                  <a:schemeClr val="accent3"/>
                </a:solidFill>
              </a:rPr>
              <a:t>   </a:t>
            </a:r>
            <a:r>
              <a:rPr lang="uk-UA" sz="3600" b="1" dirty="0" smtClean="0">
                <a:ln/>
                <a:solidFill>
                  <a:srgbClr val="7030A0"/>
                </a:solidFill>
              </a:rPr>
              <a:t>уникнення конфлікту інтересів.</a:t>
            </a:r>
            <a:endParaRPr lang="uk-UA" sz="3600" b="1" dirty="0">
              <a:ln/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31800"/>
            <a:ext cx="7618040" cy="1168400"/>
          </a:xfrm>
        </p:spPr>
        <p:txBody>
          <a:bodyPr anchor="ctr">
            <a:noAutofit/>
          </a:bodyPr>
          <a:lstStyle/>
          <a:p>
            <a:pPr algn="ctr"/>
            <a:r>
              <a:rPr lang="uk-UA" sz="36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ПРИНЦИП ВЕРХОВЕНСТВА ПРАВА</a:t>
            </a:r>
            <a:endParaRPr lang="uk-UA" sz="36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539552" y="1556792"/>
          <a:ext cx="820891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uk-UA" sz="44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ПРИНЦИП ЗАКОННОСТІ</a:t>
            </a:r>
            <a:endParaRPr lang="uk-UA" sz="4400" b="1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1397000"/>
          <a:ext cx="8352928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834064" cy="1168400"/>
          </a:xfrm>
        </p:spPr>
        <p:txBody>
          <a:bodyPr anchor="ctr">
            <a:noAutofit/>
          </a:bodyPr>
          <a:lstStyle/>
          <a:p>
            <a:pPr algn="ctr"/>
            <a:r>
              <a:rPr lang="uk-UA" sz="4400" dirty="0" smtClean="0">
                <a:ln w="18415" cmpd="sng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ПРИНЦИП НЕЗАЛЕЖНОСТІ</a:t>
            </a:r>
            <a:endParaRPr lang="uk-UA" sz="4400" dirty="0">
              <a:ln w="18415" cmpd="sng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23528" y="1412776"/>
          <a:ext cx="849694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uk-UA" sz="36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ПРИНЦИП КОНФІДЕНЦІЙНОСТІ</a:t>
            </a:r>
            <a:endParaRPr lang="uk-UA" sz="3600" b="1" dirty="0">
              <a:ln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1556792"/>
          <a:ext cx="835292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uk-UA" sz="4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ПРИНЦИП УНИКНЕННЯ КОНФЛІКТУ ІНТЕРЕСІВ</a:t>
            </a:r>
            <a:endParaRPr lang="uk-UA" sz="4000" b="1" dirty="0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1397000"/>
          <a:ext cx="8424936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31800"/>
            <a:ext cx="8496944" cy="1629048"/>
          </a:xfrm>
        </p:spPr>
        <p:txBody>
          <a:bodyPr anchor="ctr">
            <a:noAutofit/>
          </a:bodyPr>
          <a:lstStyle/>
          <a:p>
            <a:pPr algn="ctr"/>
            <a:r>
              <a:rPr lang="uk-UA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адвокатуру як певним чином організоване об’єднання </a:t>
            </a:r>
            <a:r>
              <a:rPr lang="uk-UA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юристів–професіоналів</a:t>
            </a:r>
            <a:r>
              <a:rPr lang="uk-UA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покладається ряд </a:t>
            </a:r>
            <a:r>
              <a:rPr lang="uk-UA" sz="2400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завдань</a:t>
            </a:r>
            <a:r>
              <a:rPr lang="uk-UA" sz="2400" dirty="0" smtClean="0"/>
              <a:t>, </a:t>
            </a:r>
            <a:r>
              <a:rPr lang="uk-UA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виконання яких свідчить про ефективність адвокатської діяльності.</a:t>
            </a:r>
            <a:endParaRPr lang="uk-UA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1988840"/>
          <a:ext cx="842493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323528" y="5661248"/>
            <a:ext cx="8496944" cy="864096"/>
          </a:xfrm>
          <a:prstGeom prst="snip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/>
              <a:t>Головна соціальна місія, фундаментальне призначення адвокатури</a:t>
            </a:r>
            <a:r>
              <a:rPr lang="uk-UA" sz="2400" b="1" dirty="0"/>
              <a:t> — це захист прав людини</a:t>
            </a:r>
            <a:r>
              <a:rPr lang="uk-UA" sz="2400" b="1" dirty="0" smtClean="0"/>
              <a:t>.</a:t>
            </a:r>
            <a:endParaRPr lang="ru-RU" sz="2400" b="1" dirty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2204864"/>
            <a:ext cx="7632848" cy="212365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uk-UA" sz="66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ДЯКУЄМО </a:t>
            </a:r>
            <a:r>
              <a:rPr lang="uk-UA" sz="66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 УВАГУ!</a:t>
            </a:r>
            <a:endParaRPr lang="uk-UA" sz="6600" b="1" dirty="0">
              <a:ln w="12700">
                <a:solidFill>
                  <a:srgbClr val="0070C0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537321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b="1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ига 16 х 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059.potx" id="{C5FD5170-17AC-4815-968A-FDC1AAB6E99D}" vid="{74C691A5-1550-4555-B870-169F3443F4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TF02801059</Template>
  <TotalTime>58</TotalTime>
  <Words>1056</Words>
  <Application>Microsoft Office PowerPoint</Application>
  <PresentationFormat>Экран (4:3)</PresentationFormat>
  <Paragraphs>58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Constantia</vt:lpstr>
      <vt:lpstr>Wingdings</vt:lpstr>
      <vt:lpstr>Книга 16 х 9</vt:lpstr>
      <vt:lpstr>Адвокатська діяльність: поняття, принципи та завдання</vt:lpstr>
      <vt:lpstr>За ст. 1 Закону України “Про адвокатуру та адвокатську діяльність”:</vt:lpstr>
      <vt:lpstr>ЗАХИСТ</vt:lpstr>
      <vt:lpstr>ПРЕДСТАВНИЦТВО</vt:lpstr>
      <vt:lpstr>ІНШІ ВИДИ ПРАВОВОЇ ДОПОМОГИ</vt:lpstr>
      <vt:lpstr>Відповідно до ч. 1 ст. 4 Закону адвокатура України здійснює свою діяльність за принципами:</vt:lpstr>
      <vt:lpstr>ПРИНЦИП ВЕРХОВЕНСТВА ПРАВА</vt:lpstr>
      <vt:lpstr>ПРИНЦИП ЗАКОННОСТІ</vt:lpstr>
      <vt:lpstr>ПРИНЦИП НЕЗАЛЕЖНОСТІ</vt:lpstr>
      <vt:lpstr>ПРИНЦИП КОНФІДЕНЦІЙНОСТІ</vt:lpstr>
      <vt:lpstr>ПРИНЦИП УНИКНЕННЯ КОНФЛІКТУ ІНТЕРЕСІВ</vt:lpstr>
      <vt:lpstr>На адвокатуру як певним чином організоване об’єднання юристів–професіоналів покладається ряд завдань, виконання яких свідчить про ефективність адвокатської діяльності.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Адвокатська діяльність: поняття, принципи та завдання</dc:title>
  <dc:creator>Пользователь Windows</dc:creator>
  <cp:lastModifiedBy>Дом</cp:lastModifiedBy>
  <cp:revision>4</cp:revision>
  <dcterms:created xsi:type="dcterms:W3CDTF">2019-10-28T18:48:04Z</dcterms:created>
  <dcterms:modified xsi:type="dcterms:W3CDTF">2020-02-15T18:35:47Z</dcterms:modified>
</cp:coreProperties>
</file>