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0" r:id="rId4"/>
    <p:sldId id="262" r:id="rId5"/>
    <p:sldId id="261" r:id="rId6"/>
    <p:sldId id="268" r:id="rId7"/>
    <p:sldId id="266" r:id="rId8"/>
    <p:sldId id="259" r:id="rId9"/>
    <p:sldId id="264" r:id="rId10"/>
    <p:sldId id="263" r:id="rId11"/>
    <p:sldId id="265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477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320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40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099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37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799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98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6336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62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200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846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00CB7E7-7322-48B0-B1D5-916DB46A8D38}" type="datetimeFigureOut">
              <a:rPr lang="uk-UA" smtClean="0"/>
              <a:t>15.02.2020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F53C9D8-7BB9-4524-A991-BDA2AEA092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</a:rPr>
              <a:t>Інтерпол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(</a:t>
            </a:r>
            <a:r>
              <a:rPr lang="ru-RU" sz="4000" dirty="0" err="1" smtClean="0">
                <a:solidFill>
                  <a:srgbClr val="002060"/>
                </a:solidFill>
              </a:rPr>
              <a:t>Міжнародна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 err="1">
                <a:solidFill>
                  <a:srgbClr val="002060"/>
                </a:solidFill>
              </a:rPr>
              <a:t>організація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err="1">
                <a:solidFill>
                  <a:srgbClr val="002060"/>
                </a:solidFill>
              </a:rPr>
              <a:t>кримінальної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</a:rPr>
              <a:t>поліції</a:t>
            </a:r>
            <a:r>
              <a:rPr lang="ru-RU" sz="4000" dirty="0" smtClean="0">
                <a:solidFill>
                  <a:srgbClr val="002060"/>
                </a:solidFill>
              </a:rPr>
              <a:t>)</a:t>
            </a:r>
            <a:endParaRPr lang="uk-UA" sz="40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46866" y="5077228"/>
            <a:ext cx="2763243" cy="1780772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Підготували ст. викладач </a:t>
            </a:r>
            <a:r>
              <a:rPr lang="uk-UA" dirty="0" err="1" smtClean="0">
                <a:solidFill>
                  <a:srgbClr val="002060"/>
                </a:solidFill>
              </a:rPr>
              <a:t>Толкач</a:t>
            </a:r>
            <a:r>
              <a:rPr lang="uk-UA" dirty="0" smtClean="0">
                <a:solidFill>
                  <a:srgbClr val="002060"/>
                </a:solidFill>
              </a:rPr>
              <a:t> А.М. та студентка 2 курсу </a:t>
            </a:r>
          </a:p>
          <a:p>
            <a:r>
              <a:rPr lang="uk-UA" dirty="0">
                <a:solidFill>
                  <a:srgbClr val="002060"/>
                </a:solidFill>
              </a:rPr>
              <a:t>г</a:t>
            </a:r>
            <a:r>
              <a:rPr lang="uk-UA" dirty="0" smtClean="0">
                <a:solidFill>
                  <a:srgbClr val="002060"/>
                </a:solidFill>
              </a:rPr>
              <a:t>рупи КЮ-182</a:t>
            </a:r>
          </a:p>
          <a:p>
            <a:r>
              <a:rPr lang="uk-UA" dirty="0" err="1" smtClean="0">
                <a:solidFill>
                  <a:srgbClr val="002060"/>
                </a:solidFill>
              </a:rPr>
              <a:t>Васил’єва</a:t>
            </a:r>
            <a:r>
              <a:rPr lang="uk-UA" dirty="0" smtClean="0">
                <a:solidFill>
                  <a:srgbClr val="002060"/>
                </a:solidFill>
              </a:rPr>
              <a:t> Альона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0436" y="244763"/>
            <a:ext cx="3851564" cy="1080655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Загальна інформація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0436" y="1445491"/>
            <a:ext cx="3851564" cy="5412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 smtClean="0">
                <a:solidFill>
                  <a:srgbClr val="002060"/>
                </a:solidFill>
              </a:rPr>
              <a:t>Тип</a:t>
            </a:r>
            <a:r>
              <a:rPr lang="uk-UA" i="1" dirty="0">
                <a:solidFill>
                  <a:srgbClr val="002060"/>
                </a:solidFill>
              </a:rPr>
              <a:t>:</a:t>
            </a:r>
            <a:r>
              <a:rPr lang="uk-UA" dirty="0">
                <a:solidFill>
                  <a:srgbClr val="002060"/>
                </a:solidFill>
              </a:rPr>
              <a:t>	міжнародна правоохоронна організація</a:t>
            </a:r>
          </a:p>
          <a:p>
            <a:pPr marL="0" indent="0">
              <a:buNone/>
            </a:pPr>
            <a:r>
              <a:rPr lang="uk-UA" i="1" dirty="0">
                <a:solidFill>
                  <a:srgbClr val="002060"/>
                </a:solidFill>
              </a:rPr>
              <a:t>Юрисдикція:</a:t>
            </a:r>
            <a:r>
              <a:rPr lang="uk-UA" dirty="0">
                <a:solidFill>
                  <a:srgbClr val="002060"/>
                </a:solidFill>
              </a:rPr>
              <a:t>	194 країни</a:t>
            </a:r>
          </a:p>
          <a:p>
            <a:pPr marL="0" indent="0">
              <a:buNone/>
            </a:pPr>
            <a:r>
              <a:rPr lang="uk-UA" i="1" dirty="0">
                <a:solidFill>
                  <a:srgbClr val="002060"/>
                </a:solidFill>
              </a:rPr>
              <a:t>Дата </a:t>
            </a:r>
            <a:r>
              <a:rPr lang="uk-UA" i="1" dirty="0" smtClean="0">
                <a:solidFill>
                  <a:srgbClr val="002060"/>
                </a:solidFill>
              </a:rPr>
              <a:t>заснування:   </a:t>
            </a:r>
            <a:r>
              <a:rPr lang="uk-UA" dirty="0" smtClean="0">
                <a:solidFill>
                  <a:srgbClr val="002060"/>
                </a:solidFill>
              </a:rPr>
              <a:t> 7 </a:t>
            </a:r>
            <a:r>
              <a:rPr lang="uk-UA" dirty="0">
                <a:solidFill>
                  <a:srgbClr val="002060"/>
                </a:solidFill>
              </a:rPr>
              <a:t>вересня </a:t>
            </a:r>
            <a:r>
              <a:rPr lang="uk-UA" dirty="0" smtClean="0">
                <a:solidFill>
                  <a:srgbClr val="002060"/>
                </a:solidFill>
              </a:rPr>
              <a:t>1923р.</a:t>
            </a:r>
            <a:endParaRPr lang="uk-U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i="1" dirty="0">
                <a:solidFill>
                  <a:srgbClr val="002060"/>
                </a:solidFill>
              </a:rPr>
              <a:t>Девіз:</a:t>
            </a:r>
            <a:r>
              <a:rPr lang="uk-UA" dirty="0">
                <a:solidFill>
                  <a:srgbClr val="002060"/>
                </a:solidFill>
              </a:rPr>
              <a:t>	Об'єднаємо поліцію для безпеки світу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002060"/>
                </a:solidFill>
              </a:rPr>
              <a:t>Президент:</a:t>
            </a:r>
            <a:r>
              <a:rPr lang="uk-UA" dirty="0" smtClean="0">
                <a:solidFill>
                  <a:srgbClr val="002060"/>
                </a:solidFill>
              </a:rPr>
              <a:t>   Кім </a:t>
            </a:r>
            <a:r>
              <a:rPr lang="uk-UA" dirty="0" err="1">
                <a:solidFill>
                  <a:srgbClr val="002060"/>
                </a:solidFill>
              </a:rPr>
              <a:t>Йон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err="1">
                <a:solidFill>
                  <a:srgbClr val="002060"/>
                </a:solidFill>
              </a:rPr>
              <a:t>Янґ</a:t>
            </a:r>
            <a:r>
              <a:rPr lang="uk-UA" dirty="0">
                <a:solidFill>
                  <a:srgbClr val="002060"/>
                </a:solidFill>
              </a:rPr>
              <a:t> </a:t>
            </a:r>
            <a:endParaRPr lang="uk-UA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i="1" dirty="0" smtClean="0">
                <a:solidFill>
                  <a:srgbClr val="002060"/>
                </a:solidFill>
              </a:rPr>
              <a:t>Штаб-квартира: </a:t>
            </a:r>
            <a:r>
              <a:rPr lang="uk-UA" dirty="0" smtClean="0">
                <a:solidFill>
                  <a:srgbClr val="002060"/>
                </a:solidFill>
              </a:rPr>
              <a:t>Ліон</a:t>
            </a:r>
            <a:r>
              <a:rPr lang="uk-UA" dirty="0">
                <a:solidFill>
                  <a:srgbClr val="002060"/>
                </a:solidFill>
              </a:rPr>
              <a:t>, Франція</a:t>
            </a:r>
          </a:p>
          <a:p>
            <a:pPr marL="0" indent="0">
              <a:buNone/>
            </a:pPr>
            <a:r>
              <a:rPr lang="uk-UA" i="1" dirty="0" smtClean="0">
                <a:solidFill>
                  <a:srgbClr val="002060"/>
                </a:solidFill>
              </a:rPr>
              <a:t>Робочі </a:t>
            </a:r>
            <a:r>
              <a:rPr lang="uk-UA" i="1" dirty="0">
                <a:solidFill>
                  <a:srgbClr val="002060"/>
                </a:solidFill>
              </a:rPr>
              <a:t>мови:</a:t>
            </a:r>
            <a:r>
              <a:rPr lang="uk-UA" dirty="0">
                <a:solidFill>
                  <a:srgbClr val="002060"/>
                </a:solidFill>
              </a:rPr>
              <a:t>	</a:t>
            </a:r>
            <a:r>
              <a:rPr lang="uk-UA" dirty="0" smtClean="0">
                <a:solidFill>
                  <a:srgbClr val="002060"/>
                </a:solidFill>
              </a:rPr>
              <a:t>англійська; французька; іспанська; арабська</a:t>
            </a:r>
            <a:endParaRPr lang="uk-U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i="1" dirty="0" smtClean="0">
                <a:solidFill>
                  <a:srgbClr val="002060"/>
                </a:solidFill>
              </a:rPr>
              <a:t>Веб-сайт: </a:t>
            </a:r>
            <a:r>
              <a:rPr lang="en-US" dirty="0" smtClean="0">
                <a:solidFill>
                  <a:srgbClr val="002060"/>
                </a:solidFill>
              </a:rPr>
              <a:t>www.interpol.int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5" y="-64655"/>
            <a:ext cx="7494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5774" y="107696"/>
            <a:ext cx="9281160" cy="3520440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Інтерпол</a:t>
            </a: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— </a:t>
            </a:r>
            <a:r>
              <a:rPr lang="uk-UA" sz="2800" b="0" dirty="0">
                <a:solidFill>
                  <a:srgbClr val="002060"/>
                </a:solidFill>
              </a:rPr>
              <a:t>організація, що займається пошуком певного об’єкту, людини, сприяє пошукам поліції. </a:t>
            </a:r>
            <a:r>
              <a:rPr lang="uk-UA" sz="2800" b="0" dirty="0" smtClean="0">
                <a:solidFill>
                  <a:srgbClr val="002060"/>
                </a:solidFill>
              </a:rPr>
              <a:t/>
            </a:r>
            <a:br>
              <a:rPr lang="uk-UA" sz="2800" b="0" dirty="0" smtClean="0">
                <a:solidFill>
                  <a:srgbClr val="002060"/>
                </a:solidFill>
              </a:rPr>
            </a:br>
            <a:r>
              <a:rPr lang="uk-UA" sz="2800" b="0" dirty="0">
                <a:solidFill>
                  <a:srgbClr val="002060"/>
                </a:solidFill>
              </a:rPr>
              <a:t>Заснована </a:t>
            </a:r>
            <a:r>
              <a:rPr lang="uk-UA" sz="2800" b="0" dirty="0" smtClean="0">
                <a:solidFill>
                  <a:srgbClr val="002060"/>
                </a:solidFill>
              </a:rPr>
              <a:t>як </a:t>
            </a:r>
            <a:r>
              <a:rPr lang="uk-UA" sz="2800" b="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«Міжнародна </a:t>
            </a:r>
            <a:r>
              <a:rPr lang="uk-UA" sz="2800" b="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організація кримінальної </a:t>
            </a:r>
            <a:r>
              <a:rPr lang="uk-UA" sz="2800" b="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поліції» </a:t>
            </a:r>
            <a:r>
              <a:rPr lang="uk-UA" sz="2800" b="0" dirty="0">
                <a:solidFill>
                  <a:srgbClr val="002060"/>
                </a:solidFill>
              </a:rPr>
              <a:t>в 1923, а з 1956 використовується теперішня назва.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2" y="3484891"/>
            <a:ext cx="5269346" cy="3295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399" y="3484891"/>
            <a:ext cx="5929745" cy="332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66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" y="314037"/>
            <a:ext cx="7010400" cy="2549236"/>
          </a:xfr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>
                <a:solidFill>
                  <a:srgbClr val="002060"/>
                </a:solidFill>
              </a:rPr>
              <a:t>Самі працівники Інтерполу не можуть безпосередньо виконувати 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поліцейських функцій </a:t>
            </a:r>
            <a:r>
              <a:rPr lang="uk-UA" dirty="0">
                <a:solidFill>
                  <a:srgbClr val="002060"/>
                </a:solidFill>
              </a:rPr>
              <a:t>(права заарештовувати чи носити та застосовувати свою чи табельну зброю) на будь-якій території країн — членів організації. </a:t>
            </a:r>
            <a:endParaRPr lang="uk-UA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rgbClr val="002060"/>
                </a:solidFill>
              </a:rPr>
              <a:t>Вони </a:t>
            </a:r>
            <a:r>
              <a:rPr lang="uk-UA" dirty="0">
                <a:solidFill>
                  <a:srgbClr val="002060"/>
                </a:solidFill>
              </a:rPr>
              <a:t>займаються лише 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координацією сил</a:t>
            </a:r>
            <a:r>
              <a:rPr lang="uk-UA" dirty="0">
                <a:solidFill>
                  <a:srgbClr val="002060"/>
                </a:solidFill>
              </a:rPr>
              <a:t>, щоб правоохоронці з інших країн набагато легше справлялись з такими речами, як особливості національного правосуддя, законодавства, </a:t>
            </a:r>
            <a:r>
              <a:rPr lang="uk-UA" dirty="0" err="1">
                <a:solidFill>
                  <a:srgbClr val="002060"/>
                </a:solidFill>
              </a:rPr>
              <a:t>мовний</a:t>
            </a:r>
            <a:r>
              <a:rPr lang="uk-UA" dirty="0">
                <a:solidFill>
                  <a:srgbClr val="002060"/>
                </a:solidFill>
              </a:rPr>
              <a:t> бар'єр.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1" y="203200"/>
            <a:ext cx="4535054" cy="6519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32" y="3102931"/>
            <a:ext cx="5433868" cy="3619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12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826" y="-85806"/>
            <a:ext cx="5056909" cy="1437840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Структура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782" y="1087213"/>
            <a:ext cx="5495636" cy="22286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До </a:t>
            </a:r>
            <a:r>
              <a:rPr lang="uk-UA" sz="2400" dirty="0">
                <a:solidFill>
                  <a:srgbClr val="002060"/>
                </a:solidFill>
              </a:rPr>
              <a:t>структури Інтерполу входять: </a:t>
            </a:r>
            <a:endParaRPr lang="uk-UA" sz="2400" dirty="0" smtClean="0">
              <a:solidFill>
                <a:srgbClr val="002060"/>
              </a:solidFill>
            </a:endParaRPr>
          </a:p>
          <a:p>
            <a:r>
              <a:rPr lang="uk-UA" sz="2400" dirty="0" smtClean="0">
                <a:solidFill>
                  <a:srgbClr val="002060"/>
                </a:solidFill>
              </a:rPr>
              <a:t>Генеральна </a:t>
            </a:r>
            <a:r>
              <a:rPr lang="uk-UA" sz="2400" dirty="0">
                <a:solidFill>
                  <a:srgbClr val="002060"/>
                </a:solidFill>
              </a:rPr>
              <a:t>Асамблея, </a:t>
            </a:r>
            <a:endParaRPr lang="uk-UA" sz="2400" dirty="0" smtClean="0">
              <a:solidFill>
                <a:srgbClr val="002060"/>
              </a:solidFill>
            </a:endParaRPr>
          </a:p>
          <a:p>
            <a:r>
              <a:rPr lang="uk-UA" sz="2400" dirty="0" smtClean="0">
                <a:solidFill>
                  <a:srgbClr val="002060"/>
                </a:solidFill>
              </a:rPr>
              <a:t>Виконавчий </a:t>
            </a:r>
            <a:r>
              <a:rPr lang="uk-UA" sz="2400" dirty="0">
                <a:solidFill>
                  <a:srgbClr val="002060"/>
                </a:solidFill>
              </a:rPr>
              <a:t>комітет, </a:t>
            </a:r>
            <a:endParaRPr lang="uk-UA" sz="2400" dirty="0" smtClean="0">
              <a:solidFill>
                <a:srgbClr val="002060"/>
              </a:solidFill>
            </a:endParaRPr>
          </a:p>
          <a:p>
            <a:r>
              <a:rPr lang="uk-UA" sz="2400" dirty="0" smtClean="0">
                <a:solidFill>
                  <a:srgbClr val="002060"/>
                </a:solidFill>
              </a:rPr>
              <a:t>Генеральний </a:t>
            </a:r>
            <a:r>
              <a:rPr lang="uk-UA" sz="2400" dirty="0">
                <a:solidFill>
                  <a:srgbClr val="002060"/>
                </a:solidFill>
              </a:rPr>
              <a:t>секретаріат </a:t>
            </a:r>
            <a:endParaRPr lang="uk-UA" sz="2400" dirty="0" smtClean="0">
              <a:solidFill>
                <a:srgbClr val="002060"/>
              </a:solidFill>
            </a:endParaRPr>
          </a:p>
          <a:p>
            <a:r>
              <a:rPr lang="uk-UA" sz="2400" dirty="0">
                <a:solidFill>
                  <a:srgbClr val="002060"/>
                </a:solidFill>
              </a:rPr>
              <a:t>Національні центральні бюро (НЦБ)</a:t>
            </a:r>
            <a:endParaRPr lang="uk-UA" sz="2400" dirty="0" smtClean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0148" y="246747"/>
            <a:ext cx="5146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2060"/>
                </a:solidFill>
              </a:rPr>
              <a:t>Робочими мовами Інтерполу є </a:t>
            </a:r>
            <a:r>
              <a:rPr lang="uk-UA" sz="2400" i="1" dirty="0">
                <a:solidFill>
                  <a:srgbClr val="002060"/>
                </a:solidFill>
              </a:rPr>
              <a:t>англійська, французька, арабська та іспанська</a:t>
            </a:r>
            <a:r>
              <a:rPr lang="uk-UA" sz="2400" dirty="0">
                <a:solidFill>
                  <a:srgbClr val="002060"/>
                </a:solidFill>
              </a:rPr>
              <a:t>.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6764" y="5551039"/>
            <a:ext cx="5532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</a:rPr>
              <a:t>Місцезнаходження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постійно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діючих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центральних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органів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Інтерполу</a:t>
            </a:r>
            <a:r>
              <a:rPr lang="ru-RU" sz="2400" dirty="0">
                <a:solidFill>
                  <a:srgbClr val="002060"/>
                </a:solidFill>
              </a:rPr>
              <a:t>, з 1989 року — </a:t>
            </a:r>
            <a:r>
              <a:rPr lang="ru-RU" sz="24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Ліон</a:t>
            </a:r>
            <a:r>
              <a:rPr 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Франція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236" y="1712459"/>
            <a:ext cx="5363922" cy="35731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82" y="3389746"/>
            <a:ext cx="5724000" cy="321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3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0684" y="189068"/>
            <a:ext cx="10058400" cy="1177913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2060"/>
                </a:solidFill>
              </a:rPr>
              <a:t>Генеральна Асамблея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491" y="886691"/>
            <a:ext cx="11684000" cy="52855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Генеральна </a:t>
            </a: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Асамблея є вищим органом Інтерполу, вона збирається щорічно. </a:t>
            </a:r>
            <a:endParaRPr lang="uk-UA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rgbClr val="002060"/>
                </a:solidFill>
              </a:rPr>
              <a:t>Генеральна </a:t>
            </a:r>
            <a:r>
              <a:rPr lang="uk-UA" dirty="0">
                <a:solidFill>
                  <a:srgbClr val="002060"/>
                </a:solidFill>
              </a:rPr>
              <a:t>Асамблея складається з делегатів, призначених державами-членами Інтерполу. Головує на Генеральній Асамблеї президент Інтерполу. Право голосу на сесіях Генеральної Асамблеї має тільки один делегат від кожної країни. Рішення приймаються більшістю голосів, за винятком тих, де необхідно 2/3 голосів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  <a:endParaRPr lang="uk-UA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Головними функціями Генеральної Асамблеї є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uk-UA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uk-UA" i="1" dirty="0">
                <a:solidFill>
                  <a:srgbClr val="002060"/>
                </a:solidFill>
              </a:rPr>
              <a:t>визначення принципів діяльності та загальних засобів, які повинні сприяти виконанню цілей організації;</a:t>
            </a:r>
          </a:p>
          <a:p>
            <a:pPr algn="just"/>
            <a:r>
              <a:rPr lang="uk-UA" i="1" dirty="0">
                <a:solidFill>
                  <a:srgbClr val="002060"/>
                </a:solidFill>
              </a:rPr>
              <a:t>прийняття рішень та надання рекомендацій членам організації з питань, що входять до її компетенції;</a:t>
            </a:r>
          </a:p>
          <a:p>
            <a:pPr algn="just"/>
            <a:r>
              <a:rPr lang="uk-UA" i="1" dirty="0">
                <a:solidFill>
                  <a:srgbClr val="002060"/>
                </a:solidFill>
              </a:rPr>
              <a:t>визначення фінансової політики організації;</a:t>
            </a:r>
          </a:p>
          <a:p>
            <a:pPr algn="just"/>
            <a:r>
              <a:rPr lang="uk-UA" i="1" dirty="0">
                <a:solidFill>
                  <a:srgbClr val="002060"/>
                </a:solidFill>
              </a:rPr>
              <a:t>розгляд та схвалення угод з іншими організаціями.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510" y="4045527"/>
            <a:ext cx="3206574" cy="272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64" y="184727"/>
            <a:ext cx="12099636" cy="65762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002060"/>
                </a:solidFill>
              </a:rPr>
              <a:t>Генеральний секретаріат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</a:rPr>
              <a:t>Поточна робота покладена на постійно діючий Генеральний секретаріат, керує яким Генеральний секретар </a:t>
            </a:r>
            <a:r>
              <a:rPr lang="uk-UA" sz="2400" dirty="0" err="1">
                <a:solidFill>
                  <a:srgbClr val="002060"/>
                </a:solidFill>
              </a:rPr>
              <a:t>Юрген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  <a:r>
              <a:rPr lang="uk-UA" sz="2400" dirty="0" err="1">
                <a:solidFill>
                  <a:srgbClr val="002060"/>
                </a:solidFill>
              </a:rPr>
              <a:t>Сток</a:t>
            </a:r>
            <a:r>
              <a:rPr lang="uk-UA" sz="24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uk-UA" sz="24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Виконавчий </a:t>
            </a:r>
            <a:r>
              <a:rPr lang="uk-UA" sz="2400" b="1" dirty="0">
                <a:solidFill>
                  <a:srgbClr val="002060"/>
                </a:solidFill>
              </a:rPr>
              <a:t>комітет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</a:rPr>
              <a:t>Тричі на рік збирається дорадчий орган Інтерполу — Виконавчий комітет, який обирається Генеральною асамблеєю у складі з 13 осіб. </a:t>
            </a:r>
            <a:endParaRPr lang="uk-UA" sz="2400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Основні </a:t>
            </a:r>
            <a:r>
              <a:rPr lang="uk-UA" sz="2400" dirty="0">
                <a:solidFill>
                  <a:srgbClr val="002060"/>
                </a:solidFill>
              </a:rPr>
              <a:t>функції Виконкому — </a:t>
            </a:r>
            <a:r>
              <a:rPr lang="uk-UA" sz="2400" i="1" dirty="0">
                <a:solidFill>
                  <a:srgbClr val="002060"/>
                </a:solidFill>
              </a:rPr>
              <a:t>контроль за роботою Генерального секретаря та виконанням рішень Генеральної асамблеї, а також підготовка програм роботи організації та винесення їх на розгляд Генеральної асамблеї</a:t>
            </a:r>
            <a:r>
              <a:rPr lang="uk-UA" sz="24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uk-UA" sz="24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400" b="1" dirty="0">
                <a:solidFill>
                  <a:srgbClr val="002060"/>
                </a:solidFill>
              </a:rPr>
              <a:t>Національні центральні бюро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</a:rPr>
              <a:t>У кожній з країн, що входять в Інтерпол, у структурі національних правоохоронних органів створені Національні центральні бюро (НЦБ), що є органами по взаємодії національних правоохоронних органів з НЦБ Інтерполу інших країн і Генеральним секретаріатом Інтерполу.</a:t>
            </a:r>
          </a:p>
        </p:txBody>
      </p:sp>
    </p:spTree>
    <p:extLst>
      <p:ext uri="{BB962C8B-B14F-4D97-AF65-F5344CB8AC3E}">
        <p14:creationId xmlns:p14="http://schemas.microsoft.com/office/powerpoint/2010/main" val="30084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17693"/>
            <a:ext cx="751221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Основним завданням є координація зусиль окремих країн і проведення єдиної політики в галузі боротьби з </a:t>
            </a:r>
            <a:r>
              <a:rPr lang="uk-UA" sz="24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загальнокримінальної</a:t>
            </a:r>
            <a:r>
              <a:rPr lang="uk-UA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злочинністю</a:t>
            </a:r>
            <a:endParaRPr lang="uk-UA" sz="2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2400" dirty="0">
              <a:solidFill>
                <a:srgbClr val="002060"/>
              </a:solidFill>
            </a:endParaRPr>
          </a:p>
          <a:p>
            <a:r>
              <a:rPr lang="uk-UA" sz="2400" dirty="0">
                <a:solidFill>
                  <a:srgbClr val="002060"/>
                </a:solidFill>
              </a:rPr>
              <a:t>Серед інших основних завдань можна відзначити координацію міжнародного розшуку, а також боротьбу з: </a:t>
            </a:r>
            <a:endParaRPr lang="uk-UA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торгівлею людьми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організованими </a:t>
            </a:r>
            <a:r>
              <a:rPr lang="uk-UA" sz="2400" dirty="0">
                <a:solidFill>
                  <a:srgbClr val="002060"/>
                </a:solidFill>
              </a:rPr>
              <a:t>злочинними </a:t>
            </a:r>
            <a:r>
              <a:rPr lang="uk-UA" sz="2400" dirty="0" smtClean="0">
                <a:solidFill>
                  <a:srgbClr val="002060"/>
                </a:solidFill>
              </a:rPr>
              <a:t>співтовариствами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контрабандою наркотиків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злочинами </a:t>
            </a:r>
            <a:r>
              <a:rPr lang="uk-UA" sz="2400" dirty="0">
                <a:solidFill>
                  <a:srgbClr val="002060"/>
                </a:solidFill>
              </a:rPr>
              <a:t>у сфері економіки та високих </a:t>
            </a:r>
            <a:r>
              <a:rPr lang="uk-UA" sz="2400" dirty="0" smtClean="0">
                <a:solidFill>
                  <a:srgbClr val="002060"/>
                </a:solidFill>
              </a:rPr>
              <a:t>технологій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фальшуванням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підробкою </a:t>
            </a:r>
            <a:r>
              <a:rPr lang="uk-UA" sz="2400" dirty="0">
                <a:solidFill>
                  <a:srgbClr val="002060"/>
                </a:solidFill>
              </a:rPr>
              <a:t>цінних паперів </a:t>
            </a:r>
            <a:endParaRPr lang="uk-UA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rgbClr val="002060"/>
                </a:solidFill>
              </a:rPr>
              <a:t> </a:t>
            </a:r>
            <a:r>
              <a:rPr lang="uk-UA" sz="2400" dirty="0">
                <a:solidFill>
                  <a:srgbClr val="002060"/>
                </a:solidFill>
              </a:rPr>
              <a:t>дитячою </a:t>
            </a:r>
            <a:r>
              <a:rPr lang="uk-UA" sz="2400" dirty="0" smtClean="0">
                <a:solidFill>
                  <a:srgbClr val="002060"/>
                </a:solidFill>
              </a:rPr>
              <a:t>порнографією</a:t>
            </a:r>
            <a:endParaRPr lang="uk-UA" sz="2400" dirty="0">
              <a:solidFill>
                <a:srgbClr val="002060"/>
              </a:solidFill>
            </a:endParaRPr>
          </a:p>
          <a:p>
            <a:endParaRPr lang="uk-UA" sz="2400" dirty="0">
              <a:solidFill>
                <a:srgbClr val="002060"/>
              </a:solidFill>
            </a:endParaRPr>
          </a:p>
          <a:p>
            <a:r>
              <a:rPr lang="uk-UA" sz="2400" u="sng" dirty="0">
                <a:solidFill>
                  <a:srgbClr val="002060"/>
                </a:solidFill>
              </a:rPr>
              <a:t>Останнім часом велика увага приділяється громадській безпеці та боротьбі з тероризмом.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073" y="641759"/>
            <a:ext cx="4552928" cy="2628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18" y="3662887"/>
            <a:ext cx="5024582" cy="2957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43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002060"/>
                </a:solidFill>
              </a:rPr>
              <a:t>Інтерпол в Україні</a:t>
            </a:r>
          </a:p>
        </p:txBody>
      </p:sp>
    </p:spTree>
    <p:extLst>
      <p:ext uri="{BB962C8B-B14F-4D97-AF65-F5344CB8AC3E}">
        <p14:creationId xmlns:p14="http://schemas.microsoft.com/office/powerpoint/2010/main" val="9505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1011" y="434110"/>
            <a:ext cx="6522443" cy="6179126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800" dirty="0">
                <a:solidFill>
                  <a:srgbClr val="002060"/>
                </a:solidFill>
              </a:rPr>
              <a:t>Українські правоохоронні органи, у рамках Інтерполу, почали співпрацювати з закордонними колегами у 1990 році. Тоді Постановою Ради Міністрів СРСР № 338 від 7 квітня 1990 року створено Національне центральне бюро Інтерполу в СРСР.</a:t>
            </a:r>
          </a:p>
          <a:p>
            <a:pPr algn="ctr"/>
            <a:endParaRPr lang="uk-UA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800" dirty="0">
                <a:solidFill>
                  <a:srgbClr val="002060"/>
                </a:solidFill>
              </a:rPr>
              <a:t>У 1992 році Україна стала членом Інтерполу. Кабінет Міністрів України у 1993 році постановою № 220 затвердив «Положення про Національне центральне бюро Інтерполу».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95" y="720436"/>
            <a:ext cx="4960939" cy="544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39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182" y="891310"/>
            <a:ext cx="5033818" cy="503381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436" y="417945"/>
            <a:ext cx="7832437" cy="2990274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i="1" dirty="0">
                <a:solidFill>
                  <a:srgbClr val="002060"/>
                </a:solidFill>
              </a:rPr>
              <a:t>Національне Центральне Бюро Інтерполу в Україні займається в основному боротьбою зі злочинами у сфері </a:t>
            </a:r>
            <a:r>
              <a:rPr lang="uk-UA" i="1" dirty="0">
                <a:solidFill>
                  <a:srgbClr val="002060"/>
                </a:solidFill>
              </a:rPr>
              <a:t>зовнішньоекономічної діяльності, паливно-енергетичного комплексу, особливо стосовно операцій з високоліквідною продукцією промислового та агропромислового комплексу, кредитно-фінансовій та банківській системах, а також злочинами міжрегіонального характеру, вчиненими із застосуванням вогнепальної зброї та вибухових речовин, незаконним обігом наркотиків, нелегальною міграцією, злочинами, пов'язаними з викраденням автотранспорту.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727" y="3408219"/>
            <a:ext cx="4762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3963" y="471055"/>
            <a:ext cx="7591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72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Дякуємо </a:t>
            </a:r>
            <a:r>
              <a:rPr lang="uk-UA" sz="7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увагу!</a:t>
            </a:r>
            <a:endParaRPr lang="uk-UA" sz="7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298" y="2092900"/>
            <a:ext cx="8660989" cy="43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8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Дерево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86</TotalTime>
  <Words>561</Words>
  <Application>Microsoft Office PowerPoint</Application>
  <PresentationFormat>Широкоэкранный</PresentationFormat>
  <Paragraphs>59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Bookman Old Style</vt:lpstr>
      <vt:lpstr>Cambria</vt:lpstr>
      <vt:lpstr>Century Gothic</vt:lpstr>
      <vt:lpstr>Wingdings</vt:lpstr>
      <vt:lpstr>Дерево</vt:lpstr>
      <vt:lpstr>Інтерпол  (Міжнародна організація кримінальної поліції)</vt:lpstr>
      <vt:lpstr>Загальна інформація:</vt:lpstr>
      <vt:lpstr>Інтерпол — організація, що займається пошуком певного об’єкту, людини, сприяє пошукам поліції.  Заснована як «Міжнародна організація кримінальної поліції» в 1923, а з 1956 використовується теперішня назва.</vt:lpstr>
      <vt:lpstr>Презентация PowerPoint</vt:lpstr>
      <vt:lpstr>Структура</vt:lpstr>
      <vt:lpstr>Генеральна Асамблея </vt:lpstr>
      <vt:lpstr>Презентация PowerPoint</vt:lpstr>
      <vt:lpstr>Презентация PowerPoint</vt:lpstr>
      <vt:lpstr>Інтерпол в Україні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Дом</cp:lastModifiedBy>
  <cp:revision>12</cp:revision>
  <dcterms:created xsi:type="dcterms:W3CDTF">2019-11-20T12:14:26Z</dcterms:created>
  <dcterms:modified xsi:type="dcterms:W3CDTF">2020-02-15T19:32:50Z</dcterms:modified>
</cp:coreProperties>
</file>