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Roboto" panose="020B060402020202020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666"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99173409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34772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6b45623936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6b45623936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8981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6b45623936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6b45623936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8614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6b45623936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6b45623936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6403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6b45623936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6b45623936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4843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6b45623936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6b45623936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3845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6b45623936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6b45623936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0753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6b45623936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6b45623936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2210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6b45623936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6b45623936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2172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6b45623936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6b45623936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4058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6b45623936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6b45623936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4553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6b45623936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6b45623936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1898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6b45623936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6b45623936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2250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6b45623936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6b45623936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8525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6b45623936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6b45623936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4298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17" name="Google Shape;17;p2"/>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8" name="Google Shape;18;p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6;p3"/>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27" name="Google Shape;27;p3"/>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 name="Google Shape;36;p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37" name="Google Shape;37;p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0" name="Google Shape;40;p5"/>
          <p:cNvSpPr txBox="1">
            <a:spLocks noGrp="1"/>
          </p:cNvSpPr>
          <p:nvPr>
            <p:ph type="body" idx="1"/>
          </p:nvPr>
        </p:nvSpPr>
        <p:spPr>
          <a:xfrm>
            <a:off x="311700" y="1229975"/>
            <a:ext cx="3999900" cy="3339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1" name="Google Shape;41;p5"/>
          <p:cNvSpPr txBox="1">
            <a:spLocks noGrp="1"/>
          </p:cNvSpPr>
          <p:nvPr>
            <p:ph type="body" idx="2"/>
          </p:nvPr>
        </p:nvSpPr>
        <p:spPr>
          <a:xfrm>
            <a:off x="4832400" y="1229975"/>
            <a:ext cx="3999900" cy="3339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2" name="Google Shape;42;p5"/>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5" name="Google Shape;45;p6"/>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465804"/>
            <a:ext cx="2808000" cy="3103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9" name="Google Shape;49;p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8"/>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57;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58" name="Google Shape;58;p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 name="Google Shape;6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265500" y="1151100"/>
            <a:ext cx="4045200" cy="15645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3" name="Google Shape;63;p9"/>
          <p:cNvSpPr txBox="1">
            <a:spLocks noGrp="1"/>
          </p:cNvSpPr>
          <p:nvPr>
            <p:ph type="subTitle" idx="1"/>
          </p:nvPr>
        </p:nvSpPr>
        <p:spPr>
          <a:xfrm>
            <a:off x="265500" y="2769001"/>
            <a:ext cx="4045200" cy="1269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 name="Google Shape;6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6"/>
        <p:cNvGrpSpPr/>
        <p:nvPr/>
      </p:nvGrpSpPr>
      <p:grpSpPr>
        <a:xfrm>
          <a:off x="0" y="0"/>
          <a:ext cx="0" cy="0"/>
          <a:chOff x="0" y="0"/>
          <a:chExt cx="0" cy="0"/>
        </a:xfrm>
      </p:grpSpPr>
      <p:sp>
        <p:nvSpPr>
          <p:cNvPr id="67" name="Google Shape;67;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68" name="Google Shape;68;p10"/>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76;p11"/>
          <p:cNvSpPr txBox="1">
            <a:spLocks noGrp="1"/>
          </p:cNvSpPr>
          <p:nvPr>
            <p:ph type="title" hasCustomPrompt="1"/>
          </p:nvPr>
        </p:nvSpPr>
        <p:spPr>
          <a:xfrm>
            <a:off x="311700" y="1256050"/>
            <a:ext cx="8520600" cy="2030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a:spLocks noGrp="1"/>
          </p:cNvSpPr>
          <p:nvPr>
            <p:ph type="body" idx="1"/>
          </p:nvPr>
        </p:nvSpPr>
        <p:spPr>
          <a:xfrm>
            <a:off x="311700" y="3369225"/>
            <a:ext cx="8520600" cy="12819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78" name="Google Shape;78;p11"/>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eometr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3"/>
          <p:cNvSpPr txBox="1">
            <a:spLocks noGrp="1"/>
          </p:cNvSpPr>
          <p:nvPr>
            <p:ph type="ctrTitle"/>
          </p:nvPr>
        </p:nvSpPr>
        <p:spPr>
          <a:xfrm>
            <a:off x="460950" y="173499"/>
            <a:ext cx="8222100" cy="569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 sz="3000">
                <a:latin typeface="Times New Roman"/>
                <a:ea typeface="Times New Roman"/>
                <a:cs typeface="Times New Roman"/>
                <a:sym typeface="Times New Roman"/>
              </a:rPr>
              <a:t>Спеціалізована антикорупційна прокуратура</a:t>
            </a:r>
            <a:endParaRPr sz="3000">
              <a:latin typeface="Times New Roman"/>
              <a:ea typeface="Times New Roman"/>
              <a:cs typeface="Times New Roman"/>
              <a:sym typeface="Times New Roman"/>
            </a:endParaRPr>
          </a:p>
        </p:txBody>
      </p:sp>
      <p:sp>
        <p:nvSpPr>
          <p:cNvPr id="86" name="Google Shape;86;p13"/>
          <p:cNvSpPr txBox="1">
            <a:spLocks noGrp="1"/>
          </p:cNvSpPr>
          <p:nvPr>
            <p:ph type="subTitle" idx="1"/>
          </p:nvPr>
        </p:nvSpPr>
        <p:spPr>
          <a:xfrm>
            <a:off x="5651650" y="2715925"/>
            <a:ext cx="3168600" cy="189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2400" dirty="0" smtClean="0">
                <a:latin typeface="Times New Roman"/>
                <a:ea typeface="Times New Roman"/>
                <a:cs typeface="Times New Roman"/>
                <a:sym typeface="Times New Roman"/>
              </a:rPr>
              <a:t>Виконали ст.викладач Толкач А.М.  та  </a:t>
            </a:r>
            <a:endParaRPr sz="2400" dirty="0">
              <a:latin typeface="Times New Roman"/>
              <a:ea typeface="Times New Roman"/>
              <a:cs typeface="Times New Roman"/>
              <a:sym typeface="Times New Roman"/>
            </a:endParaRPr>
          </a:p>
          <a:p>
            <a:pPr marL="0" lvl="0" indent="0" algn="l" rtl="0">
              <a:spcBef>
                <a:spcPts val="0"/>
              </a:spcBef>
              <a:spcAft>
                <a:spcPts val="0"/>
              </a:spcAft>
              <a:buNone/>
            </a:pPr>
            <a:r>
              <a:rPr lang="ru" sz="2400" dirty="0">
                <a:latin typeface="Times New Roman"/>
                <a:ea typeface="Times New Roman"/>
                <a:cs typeface="Times New Roman"/>
                <a:sym typeface="Times New Roman"/>
              </a:rPr>
              <a:t>студентка ІІ курсу </a:t>
            </a:r>
            <a:endParaRPr sz="2400" dirty="0">
              <a:latin typeface="Times New Roman"/>
              <a:ea typeface="Times New Roman"/>
              <a:cs typeface="Times New Roman"/>
              <a:sym typeface="Times New Roman"/>
            </a:endParaRPr>
          </a:p>
          <a:p>
            <a:pPr marL="0" lvl="0" indent="0" algn="l" rtl="0">
              <a:spcBef>
                <a:spcPts val="0"/>
              </a:spcBef>
              <a:spcAft>
                <a:spcPts val="0"/>
              </a:spcAft>
              <a:buNone/>
            </a:pPr>
            <a:r>
              <a:rPr lang="ru" sz="2400" dirty="0" smtClean="0">
                <a:latin typeface="Times New Roman"/>
                <a:ea typeface="Times New Roman"/>
                <a:cs typeface="Times New Roman"/>
                <a:sym typeface="Times New Roman"/>
              </a:rPr>
              <a:t>гр. </a:t>
            </a:r>
            <a:r>
              <a:rPr lang="ru" sz="2400" dirty="0">
                <a:latin typeface="Times New Roman"/>
                <a:ea typeface="Times New Roman"/>
                <a:cs typeface="Times New Roman"/>
                <a:sym typeface="Times New Roman"/>
              </a:rPr>
              <a:t>КЮ - 182 </a:t>
            </a:r>
            <a:endParaRPr sz="2400" dirty="0">
              <a:latin typeface="Times New Roman"/>
              <a:ea typeface="Times New Roman"/>
              <a:cs typeface="Times New Roman"/>
              <a:sym typeface="Times New Roman"/>
            </a:endParaRPr>
          </a:p>
          <a:p>
            <a:pPr marL="0" lvl="0" indent="0" algn="l" rtl="0">
              <a:spcBef>
                <a:spcPts val="0"/>
              </a:spcBef>
              <a:spcAft>
                <a:spcPts val="0"/>
              </a:spcAft>
              <a:buNone/>
            </a:pPr>
            <a:r>
              <a:rPr lang="ru" sz="2400" dirty="0">
                <a:latin typeface="Times New Roman"/>
                <a:ea typeface="Times New Roman"/>
                <a:cs typeface="Times New Roman"/>
                <a:sym typeface="Times New Roman"/>
              </a:rPr>
              <a:t>Дубровська Вікторія </a:t>
            </a:r>
            <a:endParaRPr sz="2400" dirty="0">
              <a:latin typeface="Times New Roman"/>
              <a:ea typeface="Times New Roman"/>
              <a:cs typeface="Times New Roman"/>
              <a:sym typeface="Times New Roman"/>
            </a:endParaRPr>
          </a:p>
        </p:txBody>
      </p:sp>
      <p:pic>
        <p:nvPicPr>
          <p:cNvPr id="87" name="Google Shape;87;p13"/>
          <p:cNvPicPr preferRelativeResize="0"/>
          <p:nvPr/>
        </p:nvPicPr>
        <p:blipFill>
          <a:blip r:embed="rId3">
            <a:alphaModFix/>
          </a:blip>
          <a:stretch>
            <a:fillRect/>
          </a:stretch>
        </p:blipFill>
        <p:spPr>
          <a:xfrm>
            <a:off x="460950" y="932175"/>
            <a:ext cx="4482950" cy="4096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4"/>
          <p:cNvSpPr txBox="1">
            <a:spLocks noGrp="1"/>
          </p:cNvSpPr>
          <p:nvPr>
            <p:ph type="ctrTitle"/>
          </p:nvPr>
        </p:nvSpPr>
        <p:spPr>
          <a:xfrm>
            <a:off x="3718175" y="198300"/>
            <a:ext cx="5341800" cy="4226400"/>
          </a:xfrm>
          <a:prstGeom prst="rect">
            <a:avLst/>
          </a:prstGeom>
        </p:spPr>
        <p:txBody>
          <a:bodyPr spcFirstLastPara="1" wrap="square" lIns="91425" tIns="91425" rIns="91425" bIns="91425" anchor="b" anchorCtr="0">
            <a:noAutofit/>
          </a:bodyPr>
          <a:lstStyle/>
          <a:p>
            <a:pPr marL="0" lvl="0" indent="0" algn="just" rtl="0">
              <a:spcBef>
                <a:spcPts val="0"/>
              </a:spcBef>
              <a:spcAft>
                <a:spcPts val="0"/>
              </a:spcAft>
              <a:buNone/>
            </a:pPr>
            <a:r>
              <a:rPr lang="ru" sz="1800">
                <a:latin typeface="Times New Roman"/>
                <a:ea typeface="Times New Roman"/>
                <a:cs typeface="Times New Roman"/>
                <a:sym typeface="Times New Roman"/>
              </a:rPr>
              <a:t>Спеціалізо́вана антикорупці́йна прокурату́ра — в Україні — самостійний структурний підрозділ Генеральної прокуратури України, на який покладено:</a:t>
            </a:r>
            <a:endParaRPr sz="1800">
              <a:latin typeface="Times New Roman"/>
              <a:ea typeface="Times New Roman"/>
              <a:cs typeface="Times New Roman"/>
              <a:sym typeface="Times New Roman"/>
            </a:endParaRPr>
          </a:p>
          <a:p>
            <a:pPr marL="457200" lvl="0" indent="-342900" algn="just" rtl="0">
              <a:spcBef>
                <a:spcPts val="0"/>
              </a:spcBef>
              <a:spcAft>
                <a:spcPts val="0"/>
              </a:spcAft>
              <a:buSzPts val="1800"/>
              <a:buFont typeface="Times New Roman"/>
              <a:buAutoNum type="arabicPeriod"/>
            </a:pPr>
            <a:r>
              <a:rPr lang="ru" sz="1800">
                <a:latin typeface="Times New Roman"/>
                <a:ea typeface="Times New Roman"/>
                <a:cs typeface="Times New Roman"/>
                <a:sym typeface="Times New Roman"/>
              </a:rPr>
              <a:t>здійснення нагляду за додержанням законів під час проведення оперативно-розшукової діяльності досудового розслідування Національним антикорупційним бюро України;</a:t>
            </a:r>
            <a:endParaRPr sz="1800">
              <a:latin typeface="Times New Roman"/>
              <a:ea typeface="Times New Roman"/>
              <a:cs typeface="Times New Roman"/>
              <a:sym typeface="Times New Roman"/>
            </a:endParaRPr>
          </a:p>
          <a:p>
            <a:pPr marL="457200" lvl="0" indent="-342900" algn="just" rtl="0">
              <a:spcBef>
                <a:spcPts val="0"/>
              </a:spcBef>
              <a:spcAft>
                <a:spcPts val="0"/>
              </a:spcAft>
              <a:buSzPts val="1800"/>
              <a:buFont typeface="Times New Roman"/>
              <a:buAutoNum type="arabicPeriod"/>
            </a:pPr>
            <a:r>
              <a:rPr lang="ru" sz="1800">
                <a:latin typeface="Times New Roman"/>
                <a:ea typeface="Times New Roman"/>
                <a:cs typeface="Times New Roman"/>
                <a:sym typeface="Times New Roman"/>
              </a:rPr>
              <a:t>підтримання державного обвинувачення у відповідних провадженнях;</a:t>
            </a:r>
            <a:endParaRPr sz="1800">
              <a:latin typeface="Times New Roman"/>
              <a:ea typeface="Times New Roman"/>
              <a:cs typeface="Times New Roman"/>
              <a:sym typeface="Times New Roman"/>
            </a:endParaRPr>
          </a:p>
          <a:p>
            <a:pPr marL="457200" lvl="0" indent="-342900" algn="just" rtl="0">
              <a:spcBef>
                <a:spcPts val="0"/>
              </a:spcBef>
              <a:spcAft>
                <a:spcPts val="0"/>
              </a:spcAft>
              <a:buSzPts val="1800"/>
              <a:buFont typeface="Times New Roman"/>
              <a:buAutoNum type="arabicPeriod"/>
            </a:pPr>
            <a:r>
              <a:rPr lang="ru" sz="1800">
                <a:latin typeface="Times New Roman"/>
                <a:ea typeface="Times New Roman"/>
                <a:cs typeface="Times New Roman"/>
                <a:sym typeface="Times New Roman"/>
              </a:rPr>
              <a:t>представництво інтересів громадянина або держави в суді у випадках, передбачених законом і пов'язаних із корупційними або пов'язаними з корупцією правопорушеннями.</a:t>
            </a:r>
            <a:endParaRPr sz="1800">
              <a:latin typeface="Times New Roman"/>
              <a:ea typeface="Times New Roman"/>
              <a:cs typeface="Times New Roman"/>
              <a:sym typeface="Times New Roman"/>
            </a:endParaRPr>
          </a:p>
        </p:txBody>
      </p:sp>
      <p:pic>
        <p:nvPicPr>
          <p:cNvPr id="93" name="Google Shape;93;p14"/>
          <p:cNvPicPr preferRelativeResize="0"/>
          <p:nvPr/>
        </p:nvPicPr>
        <p:blipFill>
          <a:blip r:embed="rId3">
            <a:alphaModFix/>
          </a:blip>
          <a:stretch>
            <a:fillRect/>
          </a:stretch>
        </p:blipFill>
        <p:spPr>
          <a:xfrm>
            <a:off x="164800" y="1151250"/>
            <a:ext cx="3553375" cy="2841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5"/>
          <p:cNvSpPr txBox="1">
            <a:spLocks noGrp="1"/>
          </p:cNvSpPr>
          <p:nvPr>
            <p:ph type="ctrTitle"/>
          </p:nvPr>
        </p:nvSpPr>
        <p:spPr>
          <a:xfrm>
            <a:off x="4003250" y="483375"/>
            <a:ext cx="5007000" cy="2838300"/>
          </a:xfrm>
          <a:prstGeom prst="rect">
            <a:avLst/>
          </a:prstGeom>
        </p:spPr>
        <p:txBody>
          <a:bodyPr spcFirstLastPara="1" wrap="square" lIns="91425" tIns="91425" rIns="91425" bIns="91425" anchor="b" anchorCtr="0">
            <a:noAutofit/>
          </a:bodyPr>
          <a:lstStyle/>
          <a:p>
            <a:pPr marL="0" lvl="0" indent="0" algn="just" rtl="0">
              <a:spcBef>
                <a:spcPts val="0"/>
              </a:spcBef>
              <a:spcAft>
                <a:spcPts val="0"/>
              </a:spcAft>
              <a:buNone/>
            </a:pPr>
            <a:r>
              <a:rPr lang="ru" sz="1800">
                <a:latin typeface="Times New Roman"/>
                <a:ea typeface="Times New Roman"/>
                <a:cs typeface="Times New Roman"/>
                <a:sym typeface="Times New Roman"/>
              </a:rPr>
              <a:t>З процесом створення Спеціалізованої антикорупційної прокуратури міцно пов'язані перспективи візової лібералізації між Україною і Європейським Союзом.</a:t>
            </a:r>
            <a:endParaRPr sz="1800">
              <a:latin typeface="Times New Roman"/>
              <a:ea typeface="Times New Roman"/>
              <a:cs typeface="Times New Roman"/>
              <a:sym typeface="Times New Roman"/>
            </a:endParaRPr>
          </a:p>
          <a:p>
            <a:pPr marL="0" lvl="0" indent="0" algn="just" rtl="0">
              <a:spcBef>
                <a:spcPts val="0"/>
              </a:spcBef>
              <a:spcAft>
                <a:spcPts val="0"/>
              </a:spcAft>
              <a:buNone/>
            </a:pPr>
            <a:endParaRPr sz="1800">
              <a:latin typeface="Times New Roman"/>
              <a:ea typeface="Times New Roman"/>
              <a:cs typeface="Times New Roman"/>
              <a:sym typeface="Times New Roman"/>
            </a:endParaRPr>
          </a:p>
          <a:p>
            <a:pPr marL="0" lvl="0" indent="0" algn="just" rtl="0">
              <a:spcBef>
                <a:spcPts val="0"/>
              </a:spcBef>
              <a:spcAft>
                <a:spcPts val="0"/>
              </a:spcAft>
              <a:buNone/>
            </a:pPr>
            <a:r>
              <a:rPr lang="ru" sz="1800">
                <a:latin typeface="Times New Roman"/>
                <a:ea typeface="Times New Roman"/>
                <a:cs typeface="Times New Roman"/>
                <a:sym typeface="Times New Roman"/>
              </a:rPr>
              <a:t>Створення Спеціалізованої антикорупційної прокуратури очікували 1 грудня 2015 рок, і напередодні був призначений її керівник — Назар Холодницький.</a:t>
            </a:r>
            <a:endParaRPr sz="1800">
              <a:latin typeface="Times New Roman"/>
              <a:ea typeface="Times New Roman"/>
              <a:cs typeface="Times New Roman"/>
              <a:sym typeface="Times New Roman"/>
            </a:endParaRPr>
          </a:p>
        </p:txBody>
      </p:sp>
      <p:pic>
        <p:nvPicPr>
          <p:cNvPr id="99" name="Google Shape;99;p15"/>
          <p:cNvPicPr preferRelativeResize="0"/>
          <p:nvPr/>
        </p:nvPicPr>
        <p:blipFill>
          <a:blip r:embed="rId3">
            <a:alphaModFix/>
          </a:blip>
          <a:stretch>
            <a:fillRect/>
          </a:stretch>
        </p:blipFill>
        <p:spPr>
          <a:xfrm>
            <a:off x="164775" y="425075"/>
            <a:ext cx="3698449" cy="3912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ctrTitle"/>
          </p:nvPr>
        </p:nvSpPr>
        <p:spPr>
          <a:xfrm>
            <a:off x="3386750" y="161150"/>
            <a:ext cx="1744500" cy="53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 sz="3000">
                <a:latin typeface="Times New Roman"/>
                <a:ea typeface="Times New Roman"/>
                <a:cs typeface="Times New Roman"/>
                <a:sym typeface="Times New Roman"/>
              </a:rPr>
              <a:t>Статус</a:t>
            </a:r>
            <a:endParaRPr sz="3000">
              <a:latin typeface="Times New Roman"/>
              <a:ea typeface="Times New Roman"/>
              <a:cs typeface="Times New Roman"/>
              <a:sym typeface="Times New Roman"/>
            </a:endParaRPr>
          </a:p>
        </p:txBody>
      </p:sp>
      <p:sp>
        <p:nvSpPr>
          <p:cNvPr id="105" name="Google Shape;105;p16"/>
          <p:cNvSpPr txBox="1">
            <a:spLocks noGrp="1"/>
          </p:cNvSpPr>
          <p:nvPr>
            <p:ph type="subTitle" idx="1"/>
          </p:nvPr>
        </p:nvSpPr>
        <p:spPr>
          <a:xfrm>
            <a:off x="3386750" y="639250"/>
            <a:ext cx="5623200" cy="4368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sz="1800">
                <a:latin typeface="Times New Roman"/>
                <a:ea typeface="Times New Roman"/>
                <a:cs typeface="Times New Roman"/>
                <a:sym typeface="Times New Roman"/>
              </a:rPr>
              <a:t>Спеціалізована антикорупційна прокуратура становить самостійну ланку системи прокуратури України.</a:t>
            </a:r>
            <a:endParaRPr sz="1800">
              <a:latin typeface="Times New Roman"/>
              <a:ea typeface="Times New Roman"/>
              <a:cs typeface="Times New Roman"/>
              <a:sym typeface="Times New Roman"/>
            </a:endParaRPr>
          </a:p>
          <a:p>
            <a:pPr marL="0" lvl="0" indent="0" algn="just" rtl="0">
              <a:spcBef>
                <a:spcPts val="0"/>
              </a:spcBef>
              <a:spcAft>
                <a:spcPts val="0"/>
              </a:spcAft>
              <a:buNone/>
            </a:pPr>
            <a:r>
              <a:rPr lang="ru" sz="1800">
                <a:latin typeface="Times New Roman"/>
                <a:ea typeface="Times New Roman"/>
                <a:cs typeface="Times New Roman"/>
                <a:sym typeface="Times New Roman"/>
              </a:rPr>
              <a:t>Утворення Спеціалізованої антикорупційної прокуратури, визначення її структури і штату здійснює Генеральний прокурор України за погодженням з Директором Національного антикорупційного бюро України.</a:t>
            </a:r>
            <a:endParaRPr sz="1800">
              <a:latin typeface="Times New Roman"/>
              <a:ea typeface="Times New Roman"/>
              <a:cs typeface="Times New Roman"/>
              <a:sym typeface="Times New Roman"/>
            </a:endParaRPr>
          </a:p>
          <a:p>
            <a:pPr marL="0" lvl="0" indent="0" algn="just" rtl="0">
              <a:spcBef>
                <a:spcPts val="0"/>
              </a:spcBef>
              <a:spcAft>
                <a:spcPts val="0"/>
              </a:spcAft>
              <a:buNone/>
            </a:pPr>
            <a:endParaRPr sz="1800">
              <a:latin typeface="Times New Roman"/>
              <a:ea typeface="Times New Roman"/>
              <a:cs typeface="Times New Roman"/>
              <a:sym typeface="Times New Roman"/>
            </a:endParaRPr>
          </a:p>
          <a:p>
            <a:pPr marL="0" lvl="0" indent="0" algn="just" rtl="0">
              <a:spcBef>
                <a:spcPts val="0"/>
              </a:spcBef>
              <a:spcAft>
                <a:spcPts val="0"/>
              </a:spcAft>
              <a:buNone/>
            </a:pPr>
            <a:r>
              <a:rPr lang="ru" sz="1800">
                <a:latin typeface="Times New Roman"/>
                <a:ea typeface="Times New Roman"/>
                <a:cs typeface="Times New Roman"/>
                <a:sym typeface="Times New Roman"/>
              </a:rPr>
              <a:t>Призначення на адміністративні посади в Спеціалізовану антикорупційну прокуратуру здійснює Генеральний прокурор за результатами відкритого конкурсу. Призначення прокурорів Спеціалізованої антикорупційної прокуратури здійснює її керівник за результатами відкритого конкурсу.</a:t>
            </a:r>
            <a:endParaRPr sz="1800">
              <a:latin typeface="Times New Roman"/>
              <a:ea typeface="Times New Roman"/>
              <a:cs typeface="Times New Roman"/>
              <a:sym typeface="Times New Roman"/>
            </a:endParaRPr>
          </a:p>
        </p:txBody>
      </p:sp>
      <p:pic>
        <p:nvPicPr>
          <p:cNvPr id="106" name="Google Shape;106;p16"/>
          <p:cNvPicPr preferRelativeResize="0"/>
          <p:nvPr/>
        </p:nvPicPr>
        <p:blipFill>
          <a:blip r:embed="rId3">
            <a:alphaModFix/>
          </a:blip>
          <a:stretch>
            <a:fillRect/>
          </a:stretch>
        </p:blipFill>
        <p:spPr>
          <a:xfrm>
            <a:off x="214375" y="1974300"/>
            <a:ext cx="3081949" cy="205463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ctrTitle"/>
          </p:nvPr>
        </p:nvSpPr>
        <p:spPr>
          <a:xfrm>
            <a:off x="3916500" y="111550"/>
            <a:ext cx="5131200" cy="3854700"/>
          </a:xfrm>
          <a:prstGeom prst="rect">
            <a:avLst/>
          </a:prstGeom>
        </p:spPr>
        <p:txBody>
          <a:bodyPr spcFirstLastPara="1" wrap="square" lIns="91425" tIns="91425" rIns="91425" bIns="91425" anchor="b" anchorCtr="0">
            <a:noAutofit/>
          </a:bodyPr>
          <a:lstStyle/>
          <a:p>
            <a:pPr marL="0" lvl="0" indent="0" algn="just" rtl="0">
              <a:spcBef>
                <a:spcPts val="0"/>
              </a:spcBef>
              <a:spcAft>
                <a:spcPts val="0"/>
              </a:spcAft>
              <a:buNone/>
            </a:pPr>
            <a:r>
              <a:rPr lang="ru" sz="1800">
                <a:latin typeface="Times New Roman"/>
                <a:ea typeface="Times New Roman"/>
                <a:cs typeface="Times New Roman"/>
                <a:sym typeface="Times New Roman"/>
              </a:rPr>
              <a:t>Спеціалізована антикорупційна прокуратура розташована в службових приміщеннях НАБУ або в службових приміщеннях прокуратури, які розташовані окремо від інших службових приміщень прокуратури.</a:t>
            </a:r>
            <a:endParaRPr sz="1800">
              <a:latin typeface="Times New Roman"/>
              <a:ea typeface="Times New Roman"/>
              <a:cs typeface="Times New Roman"/>
              <a:sym typeface="Times New Roman"/>
            </a:endParaRPr>
          </a:p>
          <a:p>
            <a:pPr marL="0" lvl="0" indent="0" algn="just" rtl="0">
              <a:spcBef>
                <a:spcPts val="0"/>
              </a:spcBef>
              <a:spcAft>
                <a:spcPts val="0"/>
              </a:spcAft>
              <a:buNone/>
            </a:pPr>
            <a:endParaRPr sz="1800">
              <a:latin typeface="Times New Roman"/>
              <a:ea typeface="Times New Roman"/>
              <a:cs typeface="Times New Roman"/>
              <a:sym typeface="Times New Roman"/>
            </a:endParaRPr>
          </a:p>
          <a:p>
            <a:pPr marL="0" lvl="0" indent="0" algn="just" rtl="0">
              <a:spcBef>
                <a:spcPts val="0"/>
              </a:spcBef>
              <a:spcAft>
                <a:spcPts val="0"/>
              </a:spcAft>
              <a:buNone/>
            </a:pPr>
            <a:r>
              <a:rPr lang="ru" sz="1800">
                <a:latin typeface="Times New Roman"/>
                <a:ea typeface="Times New Roman"/>
                <a:cs typeface="Times New Roman"/>
                <a:sym typeface="Times New Roman"/>
              </a:rPr>
              <a:t>До загальної структури Спеціалізованої антикорупційної прокуратури входять центральний апарат і територіальні філії, які розташовані в тих самих містах, в яких розташовані територіальні управління НАБУ.</a:t>
            </a:r>
            <a:endParaRPr sz="1800">
              <a:latin typeface="Times New Roman"/>
              <a:ea typeface="Times New Roman"/>
              <a:cs typeface="Times New Roman"/>
              <a:sym typeface="Times New Roman"/>
            </a:endParaRPr>
          </a:p>
          <a:p>
            <a:pPr marL="0" lvl="0" indent="0" algn="just" rtl="0">
              <a:spcBef>
                <a:spcPts val="0"/>
              </a:spcBef>
              <a:spcAft>
                <a:spcPts val="0"/>
              </a:spcAft>
              <a:buNone/>
            </a:pPr>
            <a:endParaRPr sz="1800">
              <a:latin typeface="Times New Roman"/>
              <a:ea typeface="Times New Roman"/>
              <a:cs typeface="Times New Roman"/>
              <a:sym typeface="Times New Roman"/>
            </a:endParaRPr>
          </a:p>
        </p:txBody>
      </p:sp>
      <p:pic>
        <p:nvPicPr>
          <p:cNvPr id="112" name="Google Shape;112;p17"/>
          <p:cNvPicPr preferRelativeResize="0"/>
          <p:nvPr/>
        </p:nvPicPr>
        <p:blipFill>
          <a:blip r:embed="rId3">
            <a:alphaModFix/>
          </a:blip>
          <a:stretch>
            <a:fillRect/>
          </a:stretch>
        </p:blipFill>
        <p:spPr>
          <a:xfrm>
            <a:off x="111550" y="1041100"/>
            <a:ext cx="3739299" cy="26559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8"/>
          <p:cNvSpPr txBox="1">
            <a:spLocks noGrp="1"/>
          </p:cNvSpPr>
          <p:nvPr>
            <p:ph type="title"/>
          </p:nvPr>
        </p:nvSpPr>
        <p:spPr>
          <a:xfrm>
            <a:off x="3842125" y="148725"/>
            <a:ext cx="5205600" cy="475920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ru" sz="1800">
                <a:latin typeface="Times New Roman"/>
                <a:ea typeface="Times New Roman"/>
                <a:cs typeface="Times New Roman"/>
                <a:sym typeface="Times New Roman"/>
              </a:rPr>
              <a:t>Керівник Спеціалізованої антикорупційної прокуратури підпорядкований безпосередньо Генеральному прокуророві України. Він є його заступником за посадою.</a:t>
            </a:r>
            <a:endParaRPr sz="1800">
              <a:latin typeface="Times New Roman"/>
              <a:ea typeface="Times New Roman"/>
              <a:cs typeface="Times New Roman"/>
              <a:sym typeface="Times New Roman"/>
            </a:endParaRPr>
          </a:p>
          <a:p>
            <a:pPr marL="0" lvl="0" indent="0" algn="just" rtl="0">
              <a:spcBef>
                <a:spcPts val="0"/>
              </a:spcBef>
              <a:spcAft>
                <a:spcPts val="0"/>
              </a:spcAft>
              <a:buNone/>
            </a:pPr>
            <a:endParaRPr sz="1800">
              <a:latin typeface="Times New Roman"/>
              <a:ea typeface="Times New Roman"/>
              <a:cs typeface="Times New Roman"/>
              <a:sym typeface="Times New Roman"/>
            </a:endParaRPr>
          </a:p>
          <a:p>
            <a:pPr marL="0" lvl="0" indent="0" algn="just" rtl="0">
              <a:spcBef>
                <a:spcPts val="0"/>
              </a:spcBef>
              <a:spcAft>
                <a:spcPts val="0"/>
              </a:spcAft>
              <a:buNone/>
            </a:pPr>
            <a:r>
              <a:rPr lang="ru" sz="1800">
                <a:latin typeface="Times New Roman"/>
                <a:ea typeface="Times New Roman"/>
                <a:cs typeface="Times New Roman"/>
                <a:sym typeface="Times New Roman"/>
              </a:rPr>
              <a:t>У Спеціалізованій антикорупційній прокуратурі, крім керівника, є посади першого заступника керівника, заступника керівника, керівника підрозділу, заступника керівника підрозділу.</a:t>
            </a:r>
            <a:endParaRPr sz="1800">
              <a:latin typeface="Times New Roman"/>
              <a:ea typeface="Times New Roman"/>
              <a:cs typeface="Times New Roman"/>
              <a:sym typeface="Times New Roman"/>
            </a:endParaRPr>
          </a:p>
          <a:p>
            <a:pPr marL="0" lvl="0" indent="0" algn="just" rtl="0">
              <a:spcBef>
                <a:spcPts val="0"/>
              </a:spcBef>
              <a:spcAft>
                <a:spcPts val="0"/>
              </a:spcAft>
              <a:buNone/>
            </a:pPr>
            <a:endParaRPr sz="1800">
              <a:latin typeface="Times New Roman"/>
              <a:ea typeface="Times New Roman"/>
              <a:cs typeface="Times New Roman"/>
              <a:sym typeface="Times New Roman"/>
            </a:endParaRPr>
          </a:p>
          <a:p>
            <a:pPr marL="0" lvl="0" indent="0" algn="just" rtl="0">
              <a:spcBef>
                <a:spcPts val="0"/>
              </a:spcBef>
              <a:spcAft>
                <a:spcPts val="0"/>
              </a:spcAft>
              <a:buNone/>
            </a:pPr>
            <a:r>
              <a:rPr lang="ru" sz="1800">
                <a:latin typeface="Times New Roman"/>
                <a:ea typeface="Times New Roman"/>
                <a:cs typeface="Times New Roman"/>
                <a:sym typeface="Times New Roman"/>
              </a:rPr>
              <a:t>На службу до Спеціалізованої антикорупційної прокуратури не можуть бути взяті особи, які протягом п'яти років (2011—2015) працювали в антикорупційних підрозділах правоохоронних органів.</a:t>
            </a:r>
            <a:endParaRPr sz="1800">
              <a:latin typeface="Times New Roman"/>
              <a:ea typeface="Times New Roman"/>
              <a:cs typeface="Times New Roman"/>
              <a:sym typeface="Times New Roman"/>
            </a:endParaRPr>
          </a:p>
        </p:txBody>
      </p:sp>
      <p:pic>
        <p:nvPicPr>
          <p:cNvPr id="118" name="Google Shape;118;p18"/>
          <p:cNvPicPr preferRelativeResize="0"/>
          <p:nvPr/>
        </p:nvPicPr>
        <p:blipFill>
          <a:blip r:embed="rId3">
            <a:alphaModFix/>
          </a:blip>
          <a:stretch>
            <a:fillRect/>
          </a:stretch>
        </p:blipFill>
        <p:spPr>
          <a:xfrm>
            <a:off x="74375" y="1499675"/>
            <a:ext cx="3627751" cy="23920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9"/>
          <p:cNvSpPr txBox="1">
            <a:spLocks noGrp="1"/>
          </p:cNvSpPr>
          <p:nvPr>
            <p:ph type="ctrTitle"/>
          </p:nvPr>
        </p:nvSpPr>
        <p:spPr>
          <a:xfrm>
            <a:off x="2816600" y="86750"/>
            <a:ext cx="2748300" cy="655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
                <a:latin typeface="Times New Roman"/>
                <a:ea typeface="Times New Roman"/>
                <a:cs typeface="Times New Roman"/>
                <a:sym typeface="Times New Roman"/>
              </a:rPr>
              <a:t>Утворення</a:t>
            </a:r>
            <a:endParaRPr>
              <a:latin typeface="Times New Roman"/>
              <a:ea typeface="Times New Roman"/>
              <a:cs typeface="Times New Roman"/>
              <a:sym typeface="Times New Roman"/>
            </a:endParaRPr>
          </a:p>
        </p:txBody>
      </p:sp>
      <p:sp>
        <p:nvSpPr>
          <p:cNvPr id="124" name="Google Shape;124;p19"/>
          <p:cNvSpPr txBox="1">
            <a:spLocks noGrp="1"/>
          </p:cNvSpPr>
          <p:nvPr>
            <p:ph type="subTitle" idx="1"/>
          </p:nvPr>
        </p:nvSpPr>
        <p:spPr>
          <a:xfrm>
            <a:off x="3804950" y="742550"/>
            <a:ext cx="5230200" cy="41901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sz="1800">
                <a:latin typeface="Times New Roman"/>
                <a:ea typeface="Times New Roman"/>
                <a:cs typeface="Times New Roman"/>
                <a:sym typeface="Times New Roman"/>
              </a:rPr>
              <a:t>Наказом Генерального прокурора України Віктора Шокіна від 22 вересня 2015 року в структурі Генеральної прокуратури України створено Спеціалізовану антикорупційну прокуратуру.</a:t>
            </a:r>
            <a:endParaRPr sz="1800">
              <a:latin typeface="Times New Roman"/>
              <a:ea typeface="Times New Roman"/>
              <a:cs typeface="Times New Roman"/>
              <a:sym typeface="Times New Roman"/>
            </a:endParaRPr>
          </a:p>
          <a:p>
            <a:pPr marL="0" lvl="0" indent="0" algn="just" rtl="0">
              <a:spcBef>
                <a:spcPts val="0"/>
              </a:spcBef>
              <a:spcAft>
                <a:spcPts val="0"/>
              </a:spcAft>
              <a:buNone/>
            </a:pPr>
            <a:endParaRPr sz="1800">
              <a:latin typeface="Times New Roman"/>
              <a:ea typeface="Times New Roman"/>
              <a:cs typeface="Times New Roman"/>
              <a:sym typeface="Times New Roman"/>
            </a:endParaRPr>
          </a:p>
          <a:p>
            <a:pPr marL="0" lvl="0" indent="0" algn="just" rtl="0">
              <a:spcBef>
                <a:spcPts val="0"/>
              </a:spcBef>
              <a:spcAft>
                <a:spcPts val="0"/>
              </a:spcAft>
              <a:buNone/>
            </a:pPr>
            <a:r>
              <a:rPr lang="ru" sz="1800">
                <a:latin typeface="Times New Roman"/>
                <a:ea typeface="Times New Roman"/>
                <a:cs typeface="Times New Roman"/>
                <a:sym typeface="Times New Roman"/>
              </a:rPr>
              <a:t>Визначено внутрішню структуру Спеціалізованої антикорупційної прокуратури:</a:t>
            </a:r>
            <a:endParaRPr sz="1800">
              <a:latin typeface="Times New Roman"/>
              <a:ea typeface="Times New Roman"/>
              <a:cs typeface="Times New Roman"/>
              <a:sym typeface="Times New Roman"/>
            </a:endParaRPr>
          </a:p>
          <a:p>
            <a:pPr marL="0" lvl="0" indent="0" algn="just" rtl="0">
              <a:spcBef>
                <a:spcPts val="0"/>
              </a:spcBef>
              <a:spcAft>
                <a:spcPts val="0"/>
              </a:spcAft>
              <a:buNone/>
            </a:pPr>
            <a:endParaRPr sz="1800">
              <a:latin typeface="Times New Roman"/>
              <a:ea typeface="Times New Roman"/>
              <a:cs typeface="Times New Roman"/>
              <a:sym typeface="Times New Roman"/>
            </a:endParaRPr>
          </a:p>
          <a:p>
            <a:pPr marL="457200" lvl="0" indent="-342900" algn="just" rtl="0">
              <a:spcBef>
                <a:spcPts val="0"/>
              </a:spcBef>
              <a:spcAft>
                <a:spcPts val="0"/>
              </a:spcAft>
              <a:buSzPts val="1800"/>
              <a:buFont typeface="Times New Roman"/>
              <a:buChar char="-"/>
            </a:pPr>
            <a:r>
              <a:rPr lang="ru" sz="1800">
                <a:latin typeface="Times New Roman"/>
                <a:ea typeface="Times New Roman"/>
                <a:cs typeface="Times New Roman"/>
                <a:sym typeface="Times New Roman"/>
              </a:rPr>
              <a:t>управління процесуального керівництва, підтримання державного обвинувачення та представництва в суді</a:t>
            </a:r>
            <a:endParaRPr sz="1800">
              <a:latin typeface="Times New Roman"/>
              <a:ea typeface="Times New Roman"/>
              <a:cs typeface="Times New Roman"/>
              <a:sym typeface="Times New Roman"/>
            </a:endParaRPr>
          </a:p>
          <a:p>
            <a:pPr marL="457200" lvl="0" indent="-342900" algn="just" rtl="0">
              <a:spcBef>
                <a:spcPts val="0"/>
              </a:spcBef>
              <a:spcAft>
                <a:spcPts val="0"/>
              </a:spcAft>
              <a:buSzPts val="1800"/>
              <a:buFont typeface="Times New Roman"/>
              <a:buChar char="-"/>
            </a:pPr>
            <a:r>
              <a:rPr lang="ru" sz="1800">
                <a:latin typeface="Times New Roman"/>
                <a:ea typeface="Times New Roman"/>
                <a:cs typeface="Times New Roman"/>
                <a:sym typeface="Times New Roman"/>
              </a:rPr>
              <a:t>відділ аналітично-статистичного забезпечення</a:t>
            </a:r>
            <a:endParaRPr sz="1800">
              <a:latin typeface="Times New Roman"/>
              <a:ea typeface="Times New Roman"/>
              <a:cs typeface="Times New Roman"/>
              <a:sym typeface="Times New Roman"/>
            </a:endParaRPr>
          </a:p>
          <a:p>
            <a:pPr marL="457200" lvl="0" indent="-342900" algn="just" rtl="0">
              <a:spcBef>
                <a:spcPts val="0"/>
              </a:spcBef>
              <a:spcAft>
                <a:spcPts val="0"/>
              </a:spcAft>
              <a:buSzPts val="1800"/>
              <a:buFont typeface="Times New Roman"/>
              <a:buChar char="-"/>
            </a:pPr>
            <a:r>
              <a:rPr lang="ru" sz="1800">
                <a:latin typeface="Times New Roman"/>
                <a:ea typeface="Times New Roman"/>
                <a:cs typeface="Times New Roman"/>
                <a:sym typeface="Times New Roman"/>
              </a:rPr>
              <a:t>відділ документального забезпечення.</a:t>
            </a:r>
            <a:endParaRPr sz="1800">
              <a:latin typeface="Times New Roman"/>
              <a:ea typeface="Times New Roman"/>
              <a:cs typeface="Times New Roman"/>
              <a:sym typeface="Times New Roman"/>
            </a:endParaRPr>
          </a:p>
        </p:txBody>
      </p:sp>
      <p:pic>
        <p:nvPicPr>
          <p:cNvPr id="125" name="Google Shape;125;p19"/>
          <p:cNvPicPr preferRelativeResize="0"/>
          <p:nvPr/>
        </p:nvPicPr>
        <p:blipFill>
          <a:blip r:embed="rId3">
            <a:alphaModFix/>
          </a:blip>
          <a:stretch>
            <a:fillRect/>
          </a:stretch>
        </p:blipFill>
        <p:spPr>
          <a:xfrm>
            <a:off x="152400" y="1180000"/>
            <a:ext cx="3500150" cy="3108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0"/>
          <p:cNvSpPr txBox="1">
            <a:spLocks noGrp="1"/>
          </p:cNvSpPr>
          <p:nvPr>
            <p:ph type="ctrTitle"/>
          </p:nvPr>
        </p:nvSpPr>
        <p:spPr>
          <a:xfrm>
            <a:off x="1354125" y="86750"/>
            <a:ext cx="6045000" cy="668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
                <a:latin typeface="Times New Roman"/>
                <a:ea typeface="Times New Roman"/>
                <a:cs typeface="Times New Roman"/>
                <a:sym typeface="Times New Roman"/>
              </a:rPr>
              <a:t>Призначення керівництва</a:t>
            </a:r>
            <a:endParaRPr>
              <a:latin typeface="Times New Roman"/>
              <a:ea typeface="Times New Roman"/>
              <a:cs typeface="Times New Roman"/>
              <a:sym typeface="Times New Roman"/>
            </a:endParaRPr>
          </a:p>
        </p:txBody>
      </p:sp>
      <p:sp>
        <p:nvSpPr>
          <p:cNvPr id="131" name="Google Shape;131;p20"/>
          <p:cNvSpPr txBox="1">
            <a:spLocks noGrp="1"/>
          </p:cNvSpPr>
          <p:nvPr>
            <p:ph type="subTitle" idx="1"/>
          </p:nvPr>
        </p:nvSpPr>
        <p:spPr>
          <a:xfrm>
            <a:off x="4313100" y="754850"/>
            <a:ext cx="4672500" cy="39426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sz="1800">
                <a:latin typeface="Times New Roman"/>
                <a:ea typeface="Times New Roman"/>
                <a:cs typeface="Times New Roman"/>
                <a:sym typeface="Times New Roman"/>
              </a:rPr>
              <a:t>За законом, призначення на адміністративні посади в Спеціалізовану антикорупційну прокуратуру здійснює Генеральний прокурор за результатами відкритого конкурсу. Організацію та проведення конкурсу здійснює конкурсна комісія, до складу якої входять чотири особи, визначені Радою прокурорів України та сім осіб, визначених Верховною Радою України.</a:t>
            </a:r>
            <a:endParaRPr sz="1800">
              <a:latin typeface="Times New Roman"/>
              <a:ea typeface="Times New Roman"/>
              <a:cs typeface="Times New Roman"/>
              <a:sym typeface="Times New Roman"/>
            </a:endParaRPr>
          </a:p>
        </p:txBody>
      </p:sp>
      <p:pic>
        <p:nvPicPr>
          <p:cNvPr id="132" name="Google Shape;132;p20"/>
          <p:cNvPicPr preferRelativeResize="0"/>
          <p:nvPr/>
        </p:nvPicPr>
        <p:blipFill>
          <a:blip r:embed="rId3">
            <a:alphaModFix/>
          </a:blip>
          <a:stretch>
            <a:fillRect/>
          </a:stretch>
        </p:blipFill>
        <p:spPr>
          <a:xfrm>
            <a:off x="251550" y="1068375"/>
            <a:ext cx="3886200" cy="2810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1"/>
          <p:cNvSpPr txBox="1">
            <a:spLocks noGrp="1"/>
          </p:cNvSpPr>
          <p:nvPr>
            <p:ph type="title"/>
          </p:nvPr>
        </p:nvSpPr>
        <p:spPr>
          <a:xfrm>
            <a:off x="3990850" y="458600"/>
            <a:ext cx="5015400" cy="384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ru" sz="1800">
                <a:latin typeface="Times New Roman"/>
                <a:ea typeface="Times New Roman"/>
                <a:cs typeface="Times New Roman"/>
                <a:sym typeface="Times New Roman"/>
              </a:rPr>
              <a:t>Конкурс з добору кандидатів на посади керівників Спеціалізованої антикорупційної прокуратури розпочато 7 жовтня[.</a:t>
            </a:r>
            <a:endParaRPr sz="1800">
              <a:latin typeface="Times New Roman"/>
              <a:ea typeface="Times New Roman"/>
              <a:cs typeface="Times New Roman"/>
              <a:sym typeface="Times New Roman"/>
            </a:endParaRPr>
          </a:p>
          <a:p>
            <a:pPr marL="0" lvl="0" indent="0" algn="l" rtl="0">
              <a:spcBef>
                <a:spcPts val="0"/>
              </a:spcBef>
              <a:spcAft>
                <a:spcPts val="0"/>
              </a:spcAft>
              <a:buNone/>
            </a:pPr>
            <a:endParaRPr sz="1800">
              <a:latin typeface="Times New Roman"/>
              <a:ea typeface="Times New Roman"/>
              <a:cs typeface="Times New Roman"/>
              <a:sym typeface="Times New Roman"/>
            </a:endParaRPr>
          </a:p>
          <a:p>
            <a:pPr marL="0" lvl="0" indent="0" algn="l" rtl="0">
              <a:spcBef>
                <a:spcPts val="0"/>
              </a:spcBef>
              <a:spcAft>
                <a:spcPts val="0"/>
              </a:spcAft>
              <a:buNone/>
            </a:pPr>
            <a:r>
              <a:rPr lang="ru" sz="1800">
                <a:latin typeface="Times New Roman"/>
                <a:ea typeface="Times New Roman"/>
                <a:cs typeface="Times New Roman"/>
                <a:sym typeface="Times New Roman"/>
              </a:rPr>
              <a:t>Добір проходив у чотири етапи:</a:t>
            </a:r>
            <a:endParaRPr sz="1800">
              <a:latin typeface="Times New Roman"/>
              <a:ea typeface="Times New Roman"/>
              <a:cs typeface="Times New Roman"/>
              <a:sym typeface="Times New Roman"/>
            </a:endParaRPr>
          </a:p>
          <a:p>
            <a:pPr marL="0" lvl="0" indent="0" algn="l" rtl="0">
              <a:spcBef>
                <a:spcPts val="0"/>
              </a:spcBef>
              <a:spcAft>
                <a:spcPts val="0"/>
              </a:spcAft>
              <a:buNone/>
            </a:pPr>
            <a:endParaRPr sz="1800">
              <a:latin typeface="Times New Roman"/>
              <a:ea typeface="Times New Roman"/>
              <a:cs typeface="Times New Roman"/>
              <a:sym typeface="Times New Roman"/>
            </a:endParaRPr>
          </a:p>
          <a:p>
            <a:pPr marL="457200" lvl="0" indent="-342900" algn="l" rtl="0">
              <a:spcBef>
                <a:spcPts val="0"/>
              </a:spcBef>
              <a:spcAft>
                <a:spcPts val="0"/>
              </a:spcAft>
              <a:buSzPts val="1800"/>
              <a:buFont typeface="Times New Roman"/>
              <a:buAutoNum type="arabicPeriod"/>
            </a:pPr>
            <a:r>
              <a:rPr lang="ru" sz="1800">
                <a:latin typeface="Times New Roman"/>
                <a:ea typeface="Times New Roman"/>
                <a:cs typeface="Times New Roman"/>
                <a:sym typeface="Times New Roman"/>
              </a:rPr>
              <a:t>Тестування на знання законодавства (професійний тест);</a:t>
            </a:r>
            <a:endParaRPr sz="1800">
              <a:latin typeface="Times New Roman"/>
              <a:ea typeface="Times New Roman"/>
              <a:cs typeface="Times New Roman"/>
              <a:sym typeface="Times New Roman"/>
            </a:endParaRPr>
          </a:p>
          <a:p>
            <a:pPr marL="457200" lvl="0" indent="-342900" algn="l" rtl="0">
              <a:spcBef>
                <a:spcPts val="0"/>
              </a:spcBef>
              <a:spcAft>
                <a:spcPts val="0"/>
              </a:spcAft>
              <a:buSzPts val="1800"/>
              <a:buFont typeface="Times New Roman"/>
              <a:buAutoNum type="arabicPeriod"/>
            </a:pPr>
            <a:r>
              <a:rPr lang="ru" sz="1800">
                <a:latin typeface="Times New Roman"/>
                <a:ea typeface="Times New Roman"/>
                <a:cs typeface="Times New Roman"/>
                <a:sym typeface="Times New Roman"/>
              </a:rPr>
              <a:t>Тестування на загальні здібності;</a:t>
            </a:r>
            <a:endParaRPr sz="1800">
              <a:latin typeface="Times New Roman"/>
              <a:ea typeface="Times New Roman"/>
              <a:cs typeface="Times New Roman"/>
              <a:sym typeface="Times New Roman"/>
            </a:endParaRPr>
          </a:p>
          <a:p>
            <a:pPr marL="457200" lvl="0" indent="-342900" algn="l" rtl="0">
              <a:spcBef>
                <a:spcPts val="0"/>
              </a:spcBef>
              <a:spcAft>
                <a:spcPts val="0"/>
              </a:spcAft>
              <a:buSzPts val="1800"/>
              <a:buFont typeface="Times New Roman"/>
              <a:buAutoNum type="arabicPeriod"/>
            </a:pPr>
            <a:r>
              <a:rPr lang="ru" sz="1800">
                <a:latin typeface="Times New Roman"/>
                <a:ea typeface="Times New Roman"/>
                <a:cs typeface="Times New Roman"/>
                <a:sym typeface="Times New Roman"/>
              </a:rPr>
              <a:t>Тестування особистісних характеристик;</a:t>
            </a:r>
            <a:endParaRPr sz="1800">
              <a:latin typeface="Times New Roman"/>
              <a:ea typeface="Times New Roman"/>
              <a:cs typeface="Times New Roman"/>
              <a:sym typeface="Times New Roman"/>
            </a:endParaRPr>
          </a:p>
          <a:p>
            <a:pPr marL="457200" lvl="0" indent="-342900" algn="l" rtl="0">
              <a:spcBef>
                <a:spcPts val="0"/>
              </a:spcBef>
              <a:spcAft>
                <a:spcPts val="0"/>
              </a:spcAft>
              <a:buSzPts val="1800"/>
              <a:buFont typeface="Times New Roman"/>
              <a:buAutoNum type="arabicPeriod"/>
            </a:pPr>
            <a:r>
              <a:rPr lang="ru" sz="1800">
                <a:latin typeface="Times New Roman"/>
                <a:ea typeface="Times New Roman"/>
                <a:cs typeface="Times New Roman"/>
                <a:sym typeface="Times New Roman"/>
              </a:rPr>
              <a:t>Співбесіда.</a:t>
            </a:r>
            <a:endParaRPr sz="1800">
              <a:latin typeface="Times New Roman"/>
              <a:ea typeface="Times New Roman"/>
              <a:cs typeface="Times New Roman"/>
              <a:sym typeface="Times New Roman"/>
            </a:endParaRPr>
          </a:p>
        </p:txBody>
      </p:sp>
      <p:pic>
        <p:nvPicPr>
          <p:cNvPr id="138" name="Google Shape;138;p21"/>
          <p:cNvPicPr preferRelativeResize="0"/>
          <p:nvPr/>
        </p:nvPicPr>
        <p:blipFill>
          <a:blip r:embed="rId3">
            <a:alphaModFix/>
          </a:blip>
          <a:stretch>
            <a:fillRect/>
          </a:stretch>
        </p:blipFill>
        <p:spPr>
          <a:xfrm>
            <a:off x="195075" y="1171575"/>
            <a:ext cx="3448750" cy="2800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2"/>
          <p:cNvSpPr txBox="1">
            <a:spLocks noGrp="1"/>
          </p:cNvSpPr>
          <p:nvPr>
            <p:ph type="title"/>
          </p:nvPr>
        </p:nvSpPr>
        <p:spPr>
          <a:xfrm>
            <a:off x="3665950" y="123950"/>
            <a:ext cx="5391300" cy="399090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ru" sz="1800">
                <a:latin typeface="Times New Roman"/>
                <a:ea typeface="Times New Roman"/>
                <a:cs typeface="Times New Roman"/>
                <a:sym typeface="Times New Roman"/>
              </a:rPr>
              <a:t>До конкурсу допущено 282 кандидати, з яких 232 — нинішні або колишні співробітники прокуратури. Після тестів до співбесіди добрано 128 претендентів, з яких на посаду антикорупційного прокурора претендують 24 особи.</a:t>
            </a:r>
            <a:endParaRPr sz="1800">
              <a:latin typeface="Times New Roman"/>
              <a:ea typeface="Times New Roman"/>
              <a:cs typeface="Times New Roman"/>
              <a:sym typeface="Times New Roman"/>
            </a:endParaRPr>
          </a:p>
          <a:p>
            <a:pPr marL="0" lvl="0" indent="0" algn="just" rtl="0">
              <a:spcBef>
                <a:spcPts val="0"/>
              </a:spcBef>
              <a:spcAft>
                <a:spcPts val="0"/>
              </a:spcAft>
              <a:buNone/>
            </a:pPr>
            <a:endParaRPr sz="1800">
              <a:latin typeface="Times New Roman"/>
              <a:ea typeface="Times New Roman"/>
              <a:cs typeface="Times New Roman"/>
              <a:sym typeface="Times New Roman"/>
            </a:endParaRPr>
          </a:p>
          <a:p>
            <a:pPr marL="0" lvl="0" indent="0" algn="just" rtl="0">
              <a:spcBef>
                <a:spcPts val="0"/>
              </a:spcBef>
              <a:spcAft>
                <a:spcPts val="0"/>
              </a:spcAft>
              <a:buNone/>
            </a:pPr>
            <a:r>
              <a:rPr lang="ru" sz="1800">
                <a:latin typeface="Times New Roman"/>
                <a:ea typeface="Times New Roman"/>
                <a:cs typeface="Times New Roman"/>
                <a:sym typeface="Times New Roman"/>
              </a:rPr>
              <a:t>27 листопада комісія добрала сімох кандидатів на вищу посаду. Це Роман Говда, Максим Грищук, Анатолій Єжов, Віталій Касько, Володимир Кривенко, Олександр Новіков, Назар Холодницький.</a:t>
            </a:r>
            <a:endParaRPr sz="1800">
              <a:latin typeface="Times New Roman"/>
              <a:ea typeface="Times New Roman"/>
              <a:cs typeface="Times New Roman"/>
              <a:sym typeface="Times New Roman"/>
            </a:endParaRPr>
          </a:p>
        </p:txBody>
      </p:sp>
      <p:pic>
        <p:nvPicPr>
          <p:cNvPr id="144" name="Google Shape;144;p22"/>
          <p:cNvPicPr preferRelativeResize="0"/>
          <p:nvPr/>
        </p:nvPicPr>
        <p:blipFill>
          <a:blip r:embed="rId3">
            <a:alphaModFix/>
          </a:blip>
          <a:stretch>
            <a:fillRect/>
          </a:stretch>
        </p:blipFill>
        <p:spPr>
          <a:xfrm>
            <a:off x="201975" y="400275"/>
            <a:ext cx="3045250" cy="3590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a:spLocks noGrp="1"/>
          </p:cNvSpPr>
          <p:nvPr>
            <p:ph type="ctrTitle"/>
          </p:nvPr>
        </p:nvSpPr>
        <p:spPr>
          <a:xfrm>
            <a:off x="1205400" y="161150"/>
            <a:ext cx="6615300" cy="593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
                <a:latin typeface="Times New Roman"/>
                <a:ea typeface="Times New Roman"/>
                <a:cs typeface="Times New Roman"/>
                <a:sym typeface="Times New Roman"/>
              </a:rPr>
              <a:t>Криза в процесі створення</a:t>
            </a:r>
            <a:endParaRPr>
              <a:latin typeface="Times New Roman"/>
              <a:ea typeface="Times New Roman"/>
              <a:cs typeface="Times New Roman"/>
              <a:sym typeface="Times New Roman"/>
            </a:endParaRPr>
          </a:p>
        </p:txBody>
      </p:sp>
      <p:sp>
        <p:nvSpPr>
          <p:cNvPr id="150" name="Google Shape;150;p23"/>
          <p:cNvSpPr txBox="1">
            <a:spLocks noGrp="1"/>
          </p:cNvSpPr>
          <p:nvPr>
            <p:ph type="subTitle" idx="1"/>
          </p:nvPr>
        </p:nvSpPr>
        <p:spPr>
          <a:xfrm>
            <a:off x="2565550" y="618525"/>
            <a:ext cx="6420000" cy="4358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sz="1800">
                <a:latin typeface="Times New Roman"/>
                <a:ea typeface="Times New Roman"/>
                <a:cs typeface="Times New Roman"/>
                <a:sym typeface="Times New Roman"/>
              </a:rPr>
              <a:t>Створення незалежної антикорупційної прокуратури є однією з ключових вимог для встановлення безвізового режиму поїздок українців до ЄС, а також надання Європейським союзом іншої допомоги Україні. ЄС дав згоду значною мірою фінансувати цей проект. </a:t>
            </a:r>
            <a:endParaRPr sz="1800">
              <a:latin typeface="Times New Roman"/>
              <a:ea typeface="Times New Roman"/>
              <a:cs typeface="Times New Roman"/>
              <a:sym typeface="Times New Roman"/>
            </a:endParaRPr>
          </a:p>
          <a:p>
            <a:pPr marL="0" lvl="0" indent="0" algn="just" rtl="0">
              <a:spcBef>
                <a:spcPts val="0"/>
              </a:spcBef>
              <a:spcAft>
                <a:spcPts val="0"/>
              </a:spcAft>
              <a:buNone/>
            </a:pPr>
            <a:r>
              <a:rPr lang="ru" sz="1800">
                <a:latin typeface="Times New Roman"/>
                <a:ea typeface="Times New Roman"/>
                <a:cs typeface="Times New Roman"/>
                <a:sym typeface="Times New Roman"/>
              </a:rPr>
              <a:t>Наприкінці вересня 2015 року Київ відвідала єврокомісар з питань юстиції, прав споживачів та рівності Вера Йоурова, після чого Європейський союз сформував свою позицію щодо створення антикорупційної прокуратури. Ситуацію, що склалася з формуванням антикорупційної прокуратури, Брюссель назвав неприйнятною, оскільки Верховна Рада при ухваленні законів про запуск Національного антикорупційного бюро змінила їх таким чином, що цей орган перестав буди де-факто незалежним і отримав чіткий зв'язок зі «старою прокуратурою» і генпрокурором особисто</a:t>
            </a:r>
            <a:endParaRPr sz="1800">
              <a:latin typeface="Times New Roman"/>
              <a:ea typeface="Times New Roman"/>
              <a:cs typeface="Times New Roman"/>
              <a:sym typeface="Times New Roman"/>
            </a:endParaRPr>
          </a:p>
        </p:txBody>
      </p:sp>
      <p:pic>
        <p:nvPicPr>
          <p:cNvPr id="151" name="Google Shape;151;p23"/>
          <p:cNvPicPr preferRelativeResize="0"/>
          <p:nvPr/>
        </p:nvPicPr>
        <p:blipFill>
          <a:blip r:embed="rId3">
            <a:alphaModFix/>
          </a:blip>
          <a:stretch>
            <a:fillRect/>
          </a:stretch>
        </p:blipFill>
        <p:spPr>
          <a:xfrm>
            <a:off x="69875" y="1375750"/>
            <a:ext cx="2421300" cy="30684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4"/>
          <p:cNvSpPr txBox="1">
            <a:spLocks noGrp="1"/>
          </p:cNvSpPr>
          <p:nvPr>
            <p:ph type="title"/>
          </p:nvPr>
        </p:nvSpPr>
        <p:spPr>
          <a:xfrm>
            <a:off x="598100" y="520550"/>
            <a:ext cx="8222100" cy="394140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ru" sz="1800">
                <a:latin typeface="Times New Roman"/>
                <a:ea typeface="Times New Roman"/>
                <a:cs typeface="Times New Roman"/>
                <a:sym typeface="Times New Roman"/>
              </a:rPr>
              <a:t>18 вересня 2015 року на засіданні Національної ради реформ президент Петро Порошенко заявив, що під час переговорів між Генеральним прокурором Віктором Шокіним та послом Європейського союзу Яном Томбінським з боку ЄС не було висловлено зауважень щодо представників генеральної прокуратури в конкурсній комісії. Окрім цього стало зрозуміло, що Президент матиме повний контроль над рішенням комісії (контролюючі 7 з 11 її членів) і конкурс може стати лише формальним.</a:t>
            </a:r>
            <a:endParaRPr sz="1800">
              <a:latin typeface="Times New Roman"/>
              <a:ea typeface="Times New Roman"/>
              <a:cs typeface="Times New Roman"/>
              <a:sym typeface="Times New Roman"/>
            </a:endParaRPr>
          </a:p>
          <a:p>
            <a:pPr marL="0" lvl="0" indent="0" algn="just" rtl="0">
              <a:spcBef>
                <a:spcPts val="0"/>
              </a:spcBef>
              <a:spcAft>
                <a:spcPts val="0"/>
              </a:spcAft>
              <a:buNone/>
            </a:pPr>
            <a:endParaRPr sz="1800">
              <a:latin typeface="Times New Roman"/>
              <a:ea typeface="Times New Roman"/>
              <a:cs typeface="Times New Roman"/>
              <a:sym typeface="Times New Roman"/>
            </a:endParaRPr>
          </a:p>
          <a:p>
            <a:pPr marL="0" lvl="0" indent="0" algn="just" rtl="0">
              <a:spcBef>
                <a:spcPts val="0"/>
              </a:spcBef>
              <a:spcAft>
                <a:spcPts val="0"/>
              </a:spcAft>
              <a:buNone/>
            </a:pPr>
            <a:r>
              <a:rPr lang="ru" sz="1800">
                <a:latin typeface="Times New Roman"/>
                <a:ea typeface="Times New Roman"/>
                <a:cs typeface="Times New Roman"/>
                <a:sym typeface="Times New Roman"/>
              </a:rPr>
              <a:t>Однак, відсутність претензій зі сторони ЄС була спростована 21 вересня 2015 головою представництва Європейського Союзу в Україні Яном Томбінським. Він офіційно та відкрито заявив, що в суспільстві є недовіра до членів комісії від Генеральної прокуратури.</a:t>
            </a:r>
            <a:endParaRPr sz="1800">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5"/>
          <p:cNvSpPr txBox="1">
            <a:spLocks noGrp="1"/>
          </p:cNvSpPr>
          <p:nvPr>
            <p:ph type="title"/>
          </p:nvPr>
        </p:nvSpPr>
        <p:spPr>
          <a:xfrm>
            <a:off x="598100" y="508147"/>
            <a:ext cx="8222100" cy="363150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ru" sz="1800">
                <a:latin typeface="Times New Roman"/>
                <a:ea typeface="Times New Roman"/>
                <a:cs typeface="Times New Roman"/>
                <a:sym typeface="Times New Roman"/>
              </a:rPr>
              <a:t>7 жовтня 2015 року дипломатична місія ЄС знову оприлюднила заяву, де наголосила, що українська влада повинна «невідкладно зняти обґрунтовані занепокоєння громадянського суспільства та експертів щодо комітету з виборів антикорупційного прокурора», аби забезпечити незалежність цього посадовця. Також озвучено сподівання на затвердження чітких критеріїв призначення та звільнення прокурорів у антикорупційній прокуратурі.</a:t>
            </a:r>
            <a:endParaRPr sz="1800">
              <a:latin typeface="Times New Roman"/>
              <a:ea typeface="Times New Roman"/>
              <a:cs typeface="Times New Roman"/>
              <a:sym typeface="Times New Roman"/>
            </a:endParaRPr>
          </a:p>
          <a:p>
            <a:pPr marL="0" lvl="0" indent="0" algn="just" rtl="0">
              <a:spcBef>
                <a:spcPts val="0"/>
              </a:spcBef>
              <a:spcAft>
                <a:spcPts val="0"/>
              </a:spcAft>
              <a:buNone/>
            </a:pPr>
            <a:endParaRPr sz="1800">
              <a:latin typeface="Times New Roman"/>
              <a:ea typeface="Times New Roman"/>
              <a:cs typeface="Times New Roman"/>
              <a:sym typeface="Times New Roman"/>
            </a:endParaRPr>
          </a:p>
          <a:p>
            <a:pPr marL="0" lvl="0" indent="0" algn="just" rtl="0">
              <a:spcBef>
                <a:spcPts val="0"/>
              </a:spcBef>
              <a:spcAft>
                <a:spcPts val="0"/>
              </a:spcAft>
              <a:buNone/>
            </a:pPr>
            <a:r>
              <a:rPr lang="ru" sz="1800">
                <a:latin typeface="Times New Roman"/>
                <a:ea typeface="Times New Roman"/>
                <a:cs typeface="Times New Roman"/>
                <a:sym typeface="Times New Roman"/>
              </a:rPr>
              <a:t>Ситуація стала ще більш напруженою, коли інтернет-видання «Українська правда|Європейська правда» оприлюднило подробиці службового листування між МЗС, ГПУ і Представництвом ЄС, звинувативши Віктора Шокіна у зриві плану візової лібералізації.</a:t>
            </a:r>
            <a:endParaRPr sz="1800">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6"/>
          <p:cNvSpPr txBox="1">
            <a:spLocks noGrp="1"/>
          </p:cNvSpPr>
          <p:nvPr>
            <p:ph type="ctrTitle"/>
          </p:nvPr>
        </p:nvSpPr>
        <p:spPr>
          <a:xfrm>
            <a:off x="3175225" y="148725"/>
            <a:ext cx="2674800" cy="64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
                <a:latin typeface="Times New Roman"/>
                <a:ea typeface="Times New Roman"/>
                <a:cs typeface="Times New Roman"/>
                <a:sym typeface="Times New Roman"/>
              </a:rPr>
              <a:t>Критика</a:t>
            </a:r>
            <a:endParaRPr>
              <a:latin typeface="Times New Roman"/>
              <a:ea typeface="Times New Roman"/>
              <a:cs typeface="Times New Roman"/>
              <a:sym typeface="Times New Roman"/>
            </a:endParaRPr>
          </a:p>
        </p:txBody>
      </p:sp>
      <p:sp>
        <p:nvSpPr>
          <p:cNvPr id="167" name="Google Shape;167;p26"/>
          <p:cNvSpPr txBox="1">
            <a:spLocks noGrp="1"/>
          </p:cNvSpPr>
          <p:nvPr>
            <p:ph type="subTitle" idx="1"/>
          </p:nvPr>
        </p:nvSpPr>
        <p:spPr>
          <a:xfrm>
            <a:off x="3668625" y="835950"/>
            <a:ext cx="5349900" cy="3650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 sz="1800">
                <a:latin typeface="Times New Roman"/>
                <a:ea typeface="Times New Roman"/>
                <a:cs typeface="Times New Roman"/>
                <a:sym typeface="Times New Roman"/>
              </a:rPr>
              <a:t>Голова правління Центру протидії корупції Віталій Шабунін оприлюднив інформацію про те, що працівники САП допустили багато процесуальних порушень поспіль під час подання позову про розірвання договору з офшорним власником Запорізького титано-магнієвого комбінату. Це дозволило останнім захиститися від відповідальності за невиконання своїх інвестиційних зобов'язань. </a:t>
            </a:r>
            <a:endParaRPr sz="1800">
              <a:latin typeface="Times New Roman"/>
              <a:ea typeface="Times New Roman"/>
              <a:cs typeface="Times New Roman"/>
              <a:sym typeface="Times New Roman"/>
            </a:endParaRPr>
          </a:p>
          <a:p>
            <a:pPr marL="0" lvl="0" indent="0" algn="just" rtl="0">
              <a:spcBef>
                <a:spcPts val="0"/>
              </a:spcBef>
              <a:spcAft>
                <a:spcPts val="0"/>
              </a:spcAft>
              <a:buNone/>
            </a:pPr>
            <a:r>
              <a:rPr lang="ru" sz="1800">
                <a:latin typeface="Times New Roman"/>
                <a:ea typeface="Times New Roman"/>
                <a:cs typeface="Times New Roman"/>
                <a:sym typeface="Times New Roman"/>
              </a:rPr>
              <a:t>Пізніше Центр протидії корупції звинуватив САП під керівництвом Назара Холодницького у «зливі» принаймні шести резонансних справ.</a:t>
            </a:r>
            <a:endParaRPr sz="1800">
              <a:latin typeface="Times New Roman"/>
              <a:ea typeface="Times New Roman"/>
              <a:cs typeface="Times New Roman"/>
              <a:sym typeface="Times New Roman"/>
            </a:endParaRPr>
          </a:p>
        </p:txBody>
      </p:sp>
      <p:pic>
        <p:nvPicPr>
          <p:cNvPr id="168" name="Google Shape;168;p26"/>
          <p:cNvPicPr preferRelativeResize="0"/>
          <p:nvPr/>
        </p:nvPicPr>
        <p:blipFill>
          <a:blip r:embed="rId3">
            <a:alphaModFix/>
          </a:blip>
          <a:stretch>
            <a:fillRect/>
          </a:stretch>
        </p:blipFill>
        <p:spPr>
          <a:xfrm>
            <a:off x="462250" y="961088"/>
            <a:ext cx="2381250" cy="34004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7"/>
          <p:cNvSpPr txBox="1">
            <a:spLocks noGrp="1"/>
          </p:cNvSpPr>
          <p:nvPr>
            <p:ph type="title"/>
          </p:nvPr>
        </p:nvSpPr>
        <p:spPr>
          <a:xfrm>
            <a:off x="1552425" y="2330050"/>
            <a:ext cx="4309800" cy="67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u" smtClean="0">
                <a:latin typeface="Times New Roman"/>
                <a:ea typeface="Times New Roman"/>
                <a:cs typeface="Times New Roman"/>
                <a:sym typeface="Times New Roman"/>
              </a:rPr>
              <a:t>Дякуємо </a:t>
            </a:r>
            <a:r>
              <a:rPr lang="ru">
                <a:latin typeface="Times New Roman"/>
                <a:ea typeface="Times New Roman"/>
                <a:cs typeface="Times New Roman"/>
                <a:sym typeface="Times New Roman"/>
              </a:rPr>
              <a:t>за увагу</a:t>
            </a:r>
            <a:endParaRPr dirty="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888</Words>
  <Application>Microsoft Office PowerPoint</Application>
  <PresentationFormat>Экран (16:9)</PresentationFormat>
  <Paragraphs>59</Paragraphs>
  <Slides>15</Slides>
  <Notes>15</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15</vt:i4>
      </vt:variant>
    </vt:vector>
  </HeadingPairs>
  <TitlesOfParts>
    <vt:vector size="19" baseType="lpstr">
      <vt:lpstr>Arial</vt:lpstr>
      <vt:lpstr>Times New Roman</vt:lpstr>
      <vt:lpstr>Roboto</vt:lpstr>
      <vt:lpstr>Geometric</vt:lpstr>
      <vt:lpstr>Спеціалізована антикорупційна прокуратура</vt:lpstr>
      <vt:lpstr>Спеціалізо́вана антикорупці́йна прокурату́ра — в Україні — самостійний структурний підрозділ Генеральної прокуратури України, на який покладено: здійснення нагляду за додержанням законів під час проведення оперативно-розшукової діяльності досудового розслідування Національним антикорупційним бюро України; підтримання державного обвинувачення у відповідних провадженнях; представництво інтересів громадянина або держави в суді у випадках, передбачених законом і пов'язаних із корупційними або пов'язаними з корупцією правопорушеннями.</vt:lpstr>
      <vt:lpstr>З процесом створення Спеціалізованої антикорупційної прокуратури міцно пов'язані перспективи візової лібералізації між Україною і Європейським Союзом.  Створення Спеціалізованої антикорупційної прокуратури очікували 1 грудня 2015 рок, і напередодні був призначений її керівник — Назар Холодницький.</vt:lpstr>
      <vt:lpstr>Статус</vt:lpstr>
      <vt:lpstr>Спеціалізована антикорупційна прокуратура розташована в службових приміщеннях НАБУ або в службових приміщеннях прокуратури, які розташовані окремо від інших службових приміщень прокуратури.  До загальної структури Спеціалізованої антикорупційної прокуратури входять центральний апарат і територіальні філії, які розташовані в тих самих містах, в яких розташовані територіальні управління НАБУ. </vt:lpstr>
      <vt:lpstr>Керівник Спеціалізованої антикорупційної прокуратури підпорядкований безпосередньо Генеральному прокуророві України. Він є його заступником за посадою.  У Спеціалізованій антикорупційній прокуратурі, крім керівника, є посади першого заступника керівника, заступника керівника, керівника підрозділу, заступника керівника підрозділу.  На службу до Спеціалізованої антикорупційної прокуратури не можуть бути взяті особи, які протягом п'яти років (2011—2015) працювали в антикорупційних підрозділах правоохоронних органів.</vt:lpstr>
      <vt:lpstr>Утворення</vt:lpstr>
      <vt:lpstr>Призначення керівництва</vt:lpstr>
      <vt:lpstr>Конкурс з добору кандидатів на посади керівників Спеціалізованої антикорупційної прокуратури розпочато 7 жовтня[.  Добір проходив у чотири етапи:  Тестування на знання законодавства (професійний тест); Тестування на загальні здібності; Тестування особистісних характеристик; Співбесіда.</vt:lpstr>
      <vt:lpstr>До конкурсу допущено 282 кандидати, з яких 232 — нинішні або колишні співробітники прокуратури. Після тестів до співбесіди добрано 128 претендентів, з яких на посаду антикорупційного прокурора претендують 24 особи.  27 листопада комісія добрала сімох кандидатів на вищу посаду. Це Роман Говда, Максим Грищук, Анатолій Єжов, Віталій Касько, Володимир Кривенко, Олександр Новіков, Назар Холодницький.</vt:lpstr>
      <vt:lpstr>Криза в процесі створення</vt:lpstr>
      <vt:lpstr>18 вересня 2015 року на засіданні Національної ради реформ президент Петро Порошенко заявив, що під час переговорів між Генеральним прокурором Віктором Шокіним та послом Європейського союзу Яном Томбінським з боку ЄС не було висловлено зауважень щодо представників генеральної прокуратури в конкурсній комісії. Окрім цього стало зрозуміло, що Президент матиме повний контроль над рішенням комісії (контролюючі 7 з 11 її членів) і конкурс може стати лише формальним.  Однак, відсутність претензій зі сторони ЄС була спростована 21 вересня 2015 головою представництва Європейського Союзу в Україні Яном Томбінським. Він офіційно та відкрито заявив, що в суспільстві є недовіра до членів комісії від Генеральної прокуратури.</vt:lpstr>
      <vt:lpstr>7 жовтня 2015 року дипломатична місія ЄС знову оприлюднила заяву, де наголосила, що українська влада повинна «невідкладно зняти обґрунтовані занепокоєння громадянського суспільства та експертів щодо комітету з виборів антикорупційного прокурора», аби забезпечити незалежність цього посадовця. Також озвучено сподівання на затвердження чітких критеріїв призначення та звільнення прокурорів у антикорупційній прокуратурі.  Ситуація стала ще більш напруженою, коли інтернет-видання «Українська правда|Європейська правда» оприлюднило подробиці службового листування між МЗС, ГПУ і Представництвом ЄС, звинувативши Віктора Шокіна у зриві плану візової лібералізації.</vt:lpstr>
      <vt:lpstr>Критика</vt:lpstr>
      <vt:lpstr>Дякуємо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Спеціалізована антикорупційна прокуратура</dc:title>
  <cp:lastModifiedBy>Дом</cp:lastModifiedBy>
  <cp:revision>2</cp:revision>
  <dcterms:modified xsi:type="dcterms:W3CDTF">2020-02-15T19:39:23Z</dcterms:modified>
</cp:coreProperties>
</file>